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45"/>
  </p:notesMasterIdLst>
  <p:handoutMasterIdLst>
    <p:handoutMasterId r:id="rId46"/>
  </p:handoutMasterIdLst>
  <p:sldIdLst>
    <p:sldId id="1309" r:id="rId6"/>
    <p:sldId id="1342" r:id="rId7"/>
    <p:sldId id="1415" r:id="rId8"/>
    <p:sldId id="1419" r:id="rId9"/>
    <p:sldId id="1417" r:id="rId10"/>
    <p:sldId id="1423" r:id="rId11"/>
    <p:sldId id="1424" r:id="rId12"/>
    <p:sldId id="1425" r:id="rId13"/>
    <p:sldId id="1426" r:id="rId14"/>
    <p:sldId id="1427" r:id="rId15"/>
    <p:sldId id="1428" r:id="rId16"/>
    <p:sldId id="1421" r:id="rId17"/>
    <p:sldId id="1422" r:id="rId18"/>
    <p:sldId id="1367" r:id="rId19"/>
    <p:sldId id="1355" r:id="rId20"/>
    <p:sldId id="1429" r:id="rId21"/>
    <p:sldId id="1370" r:id="rId22"/>
    <p:sldId id="1398" r:id="rId23"/>
    <p:sldId id="1399" r:id="rId24"/>
    <p:sldId id="1401" r:id="rId25"/>
    <p:sldId id="1402" r:id="rId26"/>
    <p:sldId id="1430" r:id="rId27"/>
    <p:sldId id="1404" r:id="rId28"/>
    <p:sldId id="1403" r:id="rId29"/>
    <p:sldId id="1372" r:id="rId30"/>
    <p:sldId id="1373" r:id="rId31"/>
    <p:sldId id="1406" r:id="rId32"/>
    <p:sldId id="1405" r:id="rId33"/>
    <p:sldId id="1407" r:id="rId34"/>
    <p:sldId id="1408" r:id="rId35"/>
    <p:sldId id="1409" r:id="rId36"/>
    <p:sldId id="1410" r:id="rId37"/>
    <p:sldId id="1365" r:id="rId38"/>
    <p:sldId id="1374" r:id="rId39"/>
    <p:sldId id="1411" r:id="rId40"/>
    <p:sldId id="1414" r:id="rId41"/>
    <p:sldId id="1412" r:id="rId42"/>
    <p:sldId id="1413" r:id="rId43"/>
    <p:sldId id="1353"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42"/>
          </p14:sldIdLst>
        </p14:section>
        <p14:section name="Containers" id="{C0327719-9EAF-4332-87D3-F753C699F28D}">
          <p14:sldIdLst>
            <p14:sldId id="1415"/>
            <p14:sldId id="1419"/>
            <p14:sldId id="1417"/>
            <p14:sldId id="1423"/>
            <p14:sldId id="1424"/>
            <p14:sldId id="1425"/>
            <p14:sldId id="1426"/>
            <p14:sldId id="1427"/>
            <p14:sldId id="1428"/>
            <p14:sldId id="1421"/>
            <p14:sldId id="1422"/>
          </p14:sldIdLst>
        </p14:section>
        <p14:section name="Cognitive" id="{5B7E8D3B-EFFA-4653-B221-F5122CE17E12}">
          <p14:sldIdLst>
            <p14:sldId id="1367"/>
            <p14:sldId id="1355"/>
            <p14:sldId id="1429"/>
          </p14:sldIdLst>
        </p14:section>
        <p14:section name="Bots" id="{392554A4-F055-4E06-890E-6F79D92E7091}">
          <p14:sldIdLst>
            <p14:sldId id="1370"/>
            <p14:sldId id="1398"/>
            <p14:sldId id="1399"/>
            <p14:sldId id="1401"/>
            <p14:sldId id="1402"/>
            <p14:sldId id="1430"/>
            <p14:sldId id="1404"/>
            <p14:sldId id="1403"/>
          </p14:sldIdLst>
        </p14:section>
        <p14:section name="officeapis" id="{C723B0FA-FBF7-413B-8919-F48BA8BC21E9}">
          <p14:sldIdLst>
            <p14:sldId id="1372"/>
          </p14:sldIdLst>
        </p14:section>
        <p14:section name="S4b" id="{8025D2D6-B0DE-4C7A-8115-5983F249F38A}">
          <p14:sldIdLst>
            <p14:sldId id="1373"/>
            <p14:sldId id="1406"/>
            <p14:sldId id="1405"/>
            <p14:sldId id="1407"/>
            <p14:sldId id="1408"/>
            <p14:sldId id="1409"/>
            <p14:sldId id="1410"/>
            <p14:sldId id="1365"/>
          </p14:sldIdLst>
        </p14:section>
        <p14:section name="Onenote" id="{3AB720EB-4445-4565-BF82-A932B0614DA9}">
          <p14:sldIdLst>
            <p14:sldId id="1374"/>
            <p14:sldId id="1411"/>
            <p14:sldId id="1414"/>
            <p14:sldId id="1412"/>
            <p14:sldId id="1413"/>
          </p14:sldIdLst>
        </p14:section>
        <p14:section name="End" id="{2F881FF2-773A-4FA9-8076-D4A28DB643D9}">
          <p14:sldIdLst>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BAD80A"/>
    <a:srgbClr val="737373"/>
    <a:srgbClr val="FFFFFF"/>
    <a:srgbClr val="767676"/>
    <a:srgbClr val="32145A"/>
    <a:srgbClr val="002050"/>
    <a:srgbClr val="0078D7"/>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664" autoAdjust="0"/>
    <p:restoredTop sz="54051" autoAdjust="0"/>
  </p:normalViewPr>
  <p:slideViewPr>
    <p:cSldViewPr>
      <p:cViewPr varScale="1">
        <p:scale>
          <a:sx n="58" d="100"/>
          <a:sy n="58" d="100"/>
        </p:scale>
        <p:origin x="1680" y="60"/>
      </p:cViewPr>
      <p:guideLst/>
    </p:cSldViewPr>
  </p:slideViewPr>
  <p:outlineViewPr>
    <p:cViewPr>
      <p:scale>
        <a:sx n="33" d="100"/>
        <a:sy n="33" d="100"/>
      </p:scale>
      <p:origin x="0" y="-6060"/>
    </p:cViewPr>
  </p:outlineViewPr>
  <p:notesTextViewPr>
    <p:cViewPr>
      <p:scale>
        <a:sx n="100" d="100"/>
        <a:sy n="100" d="100"/>
      </p:scale>
      <p:origin x="0" y="0"/>
    </p:cViewPr>
  </p:notesTextViewPr>
  <p:sorterViewPr>
    <p:cViewPr>
      <p:scale>
        <a:sx n="150" d="100"/>
        <a:sy n="15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1/3/2017 5:39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1/3/2017 5:31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1/3/2017 5:31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8027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1/3/2017 5:31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1778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1/3/2017 5:31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60004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the Bot site</a:t>
            </a:r>
          </a:p>
          <a:p>
            <a:r>
              <a:rPr lang="en-US" dirty="0"/>
              <a:t>	https://bots.botframework.com/</a:t>
            </a:r>
          </a:p>
          <a:p>
            <a:endParaRPr lang="en-US" dirty="0"/>
          </a:p>
          <a:p>
            <a:r>
              <a:rPr lang="en-US" dirty="0"/>
              <a:t>Demo </a:t>
            </a:r>
          </a:p>
          <a:p>
            <a:r>
              <a:rPr lang="en-US" dirty="0"/>
              <a:t>	https://bots.botframework.com/bot?id=MorphiBot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1/3/2017 5:59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499086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3447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0815" marR="0" lvl="0" indent="0" algn="l" defTabSz="9289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1/3/2017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7568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2827DF-3456-41F3-AC77-BB9B153258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818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AA082-1FA3-4F27-92DD-F4F648D553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506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eaLnBrk="1" hangingPunct="1">
              <a:spcBef>
                <a:spcPct val="0"/>
              </a:spcBef>
              <a:buFont typeface="Wingdings" pitchFamily="2" charset="2"/>
              <a:buNone/>
            </a:pPr>
            <a:endParaRPr lang="en-US" dirty="0">
              <a:latin typeface="Segoe"/>
            </a:endParaRPr>
          </a:p>
        </p:txBody>
      </p:sp>
      <p:sp>
        <p:nvSpPr>
          <p:cNvPr id="8" name="Date Placeholder 7"/>
          <p:cNvSpPr>
            <a:spLocks noGrp="1"/>
          </p:cNvSpPr>
          <p:nvPr>
            <p:ph type="dt" idx="10"/>
          </p:nvPr>
        </p:nvSpPr>
        <p:spPr/>
        <p:txBody>
          <a:bodyPr/>
          <a:lstStyle/>
          <a:p>
            <a:fld id="{4E52F265-F367-4F41-8133-621F21EFA5ED}" type="datetime1">
              <a:rPr lang="en-US" smtClean="0"/>
              <a:pPr/>
              <a:t>1/3/2017</a:t>
            </a:fld>
            <a:endParaRPr lang="en-US"/>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33</a:t>
            </a:fld>
            <a:endParaRPr lang="en-US"/>
          </a:p>
        </p:txBody>
      </p:sp>
      <p:sp>
        <p:nvSpPr>
          <p:cNvPr id="11" name="Header Placeholder 10"/>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3303791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Ignite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1/3/2017 5:31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670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new – have existed for decades</a:t>
            </a:r>
          </a:p>
          <a:p>
            <a:r>
              <a:rPr lang="en-US" dirty="0"/>
              <a:t>Method of slicing up an OS to run multiple applications</a:t>
            </a:r>
          </a:p>
          <a:p>
            <a:r>
              <a:rPr lang="en-US" dirty="0"/>
              <a:t>Kernel is shared between host and containers</a:t>
            </a:r>
          </a:p>
          <a:p>
            <a:r>
              <a:rPr lang="en-US" dirty="0"/>
              <a:t>Build with successive “layers” with images</a:t>
            </a:r>
          </a:p>
          <a:p>
            <a:r>
              <a:rPr lang="en-US" dirty="0"/>
              <a:t>Shifting how applications are built and deployed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1/3/2017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80017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1/3/2017 5:31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75744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1/3/2017 5:31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561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defTabSz="471494">
              <a:lnSpc>
                <a:spcPct val="90000"/>
              </a:lnSpc>
              <a:spcBef>
                <a:spcPts val="600"/>
              </a:spcBef>
              <a:spcAft>
                <a:spcPts val="1200"/>
              </a:spcAft>
              <a:buClr>
                <a:srgbClr val="EFEFEF"/>
              </a:buClr>
              <a:buNone/>
            </a:pPr>
            <a:r>
              <a:rPr lang="en-US" dirty="0">
                <a:solidFill>
                  <a:srgbClr val="0078D7"/>
                </a:solidFill>
                <a:latin typeface="Segoe UI Semibold" panose="020B0702040204020203" pitchFamily="34" charset="0"/>
                <a:cs typeface="Segoe UI Semibold" panose="020B0702040204020203" pitchFamily="34" charset="0"/>
              </a:rPr>
              <a:t>Ignite - brk3147</a:t>
            </a:r>
          </a:p>
          <a:p>
            <a:r>
              <a:rPr lang="en-US" sz="900" kern="1200" dirty="0">
                <a:solidFill>
                  <a:schemeClr val="tx1"/>
                </a:solidFill>
                <a:effectLst/>
                <a:latin typeface="Segoe UI Light" pitchFamily="34" charset="0"/>
                <a:ea typeface="+mn-ea"/>
                <a:cs typeface="+mn-cs"/>
              </a:rPr>
              <a:t>https://techcommunity.microsoft.com/t5/Microsoft-Ignite-Content/BRK3147-Accelerate-application-delivery-with-Docker-Containers/m-p/10719/highlight/true#M698 </a:t>
            </a:r>
            <a:endParaRPr lang="en-US" sz="105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n-US" sz="1050" kern="1200" dirty="0">
              <a:solidFill>
                <a:schemeClr val="tx1"/>
              </a:solidFill>
              <a:effectLst/>
              <a:latin typeface="Segoe UI Light" pitchFamily="34" charset="0"/>
              <a:ea typeface="+mn-ea"/>
              <a:cs typeface="+mn-cs"/>
            </a:endParaRPr>
          </a:p>
          <a:p>
            <a:pPr marL="0" lvl="1" indent="0" defTabSz="471494">
              <a:lnSpc>
                <a:spcPct val="90000"/>
              </a:lnSpc>
              <a:spcBef>
                <a:spcPts val="600"/>
              </a:spcBef>
              <a:spcAft>
                <a:spcPts val="1200"/>
              </a:spcAft>
              <a:buClr>
                <a:srgbClr val="EFEFEF"/>
              </a:buClr>
              <a:buNone/>
            </a:pPr>
            <a:endParaRPr lang="en-US" dirty="0">
              <a:solidFill>
                <a:srgbClr val="0078D7"/>
              </a:solidFill>
              <a:latin typeface="Segoe UI Semibold" panose="020B0702040204020203" pitchFamily="34" charset="0"/>
              <a:cs typeface="Segoe UI Semibold" panose="020B0702040204020203" pitchFamily="34" charset="0"/>
            </a:endParaRPr>
          </a:p>
          <a:p>
            <a:pPr marL="0" lvl="1" indent="0" defTabSz="471494">
              <a:lnSpc>
                <a:spcPct val="90000"/>
              </a:lnSpc>
              <a:spcBef>
                <a:spcPts val="600"/>
              </a:spcBef>
              <a:spcAft>
                <a:spcPts val="1200"/>
              </a:spcAft>
              <a:buClr>
                <a:srgbClr val="EFEFEF"/>
              </a:buClr>
              <a:buNone/>
            </a:pPr>
            <a:r>
              <a:rPr lang="en-US" dirty="0">
                <a:solidFill>
                  <a:srgbClr val="0078D7"/>
                </a:solidFill>
                <a:latin typeface="Segoe UI Semibold" panose="020B0702040204020203" pitchFamily="34" charset="0"/>
                <a:cs typeface="Segoe UI Semibold" panose="020B0702040204020203" pitchFamily="34" charset="0"/>
              </a:rPr>
              <a:t>VMs: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Dependencies: </a:t>
            </a:r>
            <a:r>
              <a:rPr lang="en-US" dirty="0">
                <a:solidFill>
                  <a:srgbClr val="333333"/>
                </a:solidFill>
                <a:cs typeface="Segoe UI" pitchFamily="34" charset="0"/>
              </a:rPr>
              <a:t>Each virtualized app includes the app itself, required binaries and libraries and a guest OS, </a:t>
            </a:r>
            <a:br>
              <a:rPr lang="en-US" dirty="0">
                <a:solidFill>
                  <a:srgbClr val="333333"/>
                </a:solidFill>
                <a:cs typeface="Segoe UI" pitchFamily="34" charset="0"/>
              </a:rPr>
            </a:br>
            <a:r>
              <a:rPr lang="en-US" dirty="0">
                <a:solidFill>
                  <a:srgbClr val="333333"/>
                </a:solidFill>
                <a:cs typeface="Segoe UI" pitchFamily="34" charset="0"/>
              </a:rPr>
              <a:t>which may consist of multiple GB of data.</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Independent OS: </a:t>
            </a:r>
            <a:r>
              <a:rPr lang="en-US" dirty="0">
                <a:solidFill>
                  <a:srgbClr val="333333"/>
                </a:solidFill>
                <a:cs typeface="Segoe UI" pitchFamily="34" charset="0"/>
              </a:rPr>
              <a:t>Each VM can have a different OS from other VMs, along with a different OS to the host itself.</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Flexible: </a:t>
            </a:r>
            <a:r>
              <a:rPr lang="en-US" dirty="0">
                <a:solidFill>
                  <a:srgbClr val="333333"/>
                </a:solidFill>
                <a:cs typeface="Segoe UI" pitchFamily="34" charset="0"/>
              </a:rPr>
              <a:t>VMs can be migrated to other hosts to </a:t>
            </a:r>
            <a:br>
              <a:rPr lang="en-US" dirty="0">
                <a:solidFill>
                  <a:srgbClr val="333333"/>
                </a:solidFill>
                <a:cs typeface="Segoe UI" pitchFamily="34" charset="0"/>
              </a:rPr>
            </a:br>
            <a:r>
              <a:rPr lang="en-US" dirty="0">
                <a:solidFill>
                  <a:srgbClr val="333333"/>
                </a:solidFill>
                <a:cs typeface="Segoe UI" pitchFamily="34" charset="0"/>
              </a:rPr>
              <a:t>balance resource usage and for host maintenance, </a:t>
            </a:r>
            <a:br>
              <a:rPr lang="en-US" dirty="0">
                <a:solidFill>
                  <a:srgbClr val="333333"/>
                </a:solidFill>
                <a:cs typeface="Segoe UI" pitchFamily="34" charset="0"/>
              </a:rPr>
            </a:br>
            <a:r>
              <a:rPr lang="en-US" dirty="0">
                <a:solidFill>
                  <a:srgbClr val="333333"/>
                </a:solidFill>
                <a:cs typeface="Segoe UI" pitchFamily="34" charset="0"/>
              </a:rPr>
              <a:t>without downtime.</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Secure: </a:t>
            </a:r>
            <a:r>
              <a:rPr lang="en-US" dirty="0">
                <a:solidFill>
                  <a:srgbClr val="333333"/>
                </a:solidFill>
                <a:cs typeface="Segoe UI" pitchFamily="34" charset="0"/>
              </a:rPr>
              <a:t>High levels of resource and security isolation </a:t>
            </a:r>
            <a:br>
              <a:rPr lang="en-US" dirty="0">
                <a:solidFill>
                  <a:srgbClr val="333333"/>
                </a:solidFill>
                <a:cs typeface="Segoe UI" pitchFamily="34" charset="0"/>
              </a:rPr>
            </a:br>
            <a:r>
              <a:rPr lang="en-US" dirty="0">
                <a:solidFill>
                  <a:srgbClr val="333333"/>
                </a:solidFill>
                <a:cs typeface="Segoe UI" pitchFamily="34" charset="0"/>
              </a:rPr>
              <a:t>for key virtualized workloads.</a:t>
            </a:r>
          </a:p>
          <a:p>
            <a:pPr marL="0" lvl="1" indent="0" defTabSz="471494">
              <a:lnSpc>
                <a:spcPct val="90000"/>
              </a:lnSpc>
              <a:spcBef>
                <a:spcPts val="600"/>
              </a:spcBef>
              <a:spcAft>
                <a:spcPts val="1200"/>
              </a:spcAft>
              <a:buClr>
                <a:srgbClr val="EFEFEF"/>
              </a:buClr>
              <a:buNone/>
            </a:pPr>
            <a:endParaRPr lang="en-US" dirty="0">
              <a:solidFill>
                <a:srgbClr val="0078D7"/>
              </a:solidFill>
              <a:latin typeface="Segoe UI Semibold" panose="020B0702040204020203" pitchFamily="34" charset="0"/>
              <a:cs typeface="Segoe UI Semibold" panose="020B0702040204020203" pitchFamily="34" charset="0"/>
            </a:endParaRPr>
          </a:p>
          <a:p>
            <a:pPr marL="0" lvl="1" indent="0" defTabSz="471494">
              <a:lnSpc>
                <a:spcPct val="90000"/>
              </a:lnSpc>
              <a:spcBef>
                <a:spcPts val="600"/>
              </a:spcBef>
              <a:spcAft>
                <a:spcPts val="1200"/>
              </a:spcAft>
              <a:buClr>
                <a:srgbClr val="EFEFEF"/>
              </a:buClr>
              <a:buNone/>
            </a:pPr>
            <a:endParaRPr lang="en-US" dirty="0">
              <a:solidFill>
                <a:srgbClr val="0078D7"/>
              </a:solidFill>
              <a:latin typeface="Segoe UI Semibold" panose="020B0702040204020203" pitchFamily="34" charset="0"/>
              <a:cs typeface="Segoe UI Semibold" panose="020B0702040204020203" pitchFamily="34" charset="0"/>
            </a:endParaRPr>
          </a:p>
          <a:p>
            <a:pPr marL="0" lvl="1" indent="0" defTabSz="471494">
              <a:lnSpc>
                <a:spcPct val="90000"/>
              </a:lnSpc>
              <a:spcBef>
                <a:spcPts val="600"/>
              </a:spcBef>
              <a:spcAft>
                <a:spcPts val="1200"/>
              </a:spcAft>
              <a:buClr>
                <a:srgbClr val="EFEFEF"/>
              </a:buClr>
              <a:buNone/>
            </a:pPr>
            <a:r>
              <a:rPr lang="en-US" dirty="0">
                <a:solidFill>
                  <a:srgbClr val="0078D7"/>
                </a:solidFill>
                <a:latin typeface="Segoe UI Semibold" panose="020B0702040204020203" pitchFamily="34" charset="0"/>
                <a:cs typeface="Segoe UI Semibold" panose="020B0702040204020203" pitchFamily="34" charset="0"/>
              </a:rPr>
              <a:t>Containers: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Dependencies: </a:t>
            </a:r>
            <a:r>
              <a:rPr lang="en-US" dirty="0">
                <a:solidFill>
                  <a:srgbClr val="333333"/>
                </a:solidFill>
                <a:cs typeface="Segoe UI" pitchFamily="34" charset="0"/>
              </a:rPr>
              <a:t>Every application has its own dependencies which include both software (services, libraries) and hardware (CPU, memory, storage). </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Virtualization: </a:t>
            </a:r>
            <a:r>
              <a:rPr lang="en-US" dirty="0">
                <a:solidFill>
                  <a:srgbClr val="333333"/>
                </a:solidFill>
                <a:cs typeface="Segoe UI" pitchFamily="34" charset="0"/>
              </a:rPr>
              <a:t>Container engine is a lightweight virtualization mechanism which isolates these dependencies per each application by packaging them into virtual containers.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Shared host OS: </a:t>
            </a:r>
            <a:r>
              <a:rPr lang="en-US" dirty="0">
                <a:solidFill>
                  <a:srgbClr val="333333"/>
                </a:solidFill>
                <a:cs typeface="Segoe UI" pitchFamily="34" charset="0"/>
              </a:rPr>
              <a:t>Processes in containers are isolated from other containers in user space, but share the kernel with the host and other containers.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Flexible: </a:t>
            </a:r>
            <a:r>
              <a:rPr lang="en-US" dirty="0">
                <a:solidFill>
                  <a:srgbClr val="333333"/>
                </a:solidFill>
                <a:cs typeface="Segoe UI" pitchFamily="34" charset="0"/>
              </a:rPr>
              <a:t>Differences in underlying OS and infrastructure are abstracted away, streamlining ‘deploy anywhere’ approach.</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Fast: </a:t>
            </a:r>
            <a:r>
              <a:rPr lang="en-US" dirty="0">
                <a:solidFill>
                  <a:srgbClr val="333333"/>
                </a:solidFill>
                <a:cs typeface="Segoe UI" pitchFamily="34" charset="0"/>
              </a:rPr>
              <a:t>Containers can be created almost instantly, enabling rapid scale-up and scale-down in response to changes in demand.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1/3/2017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737633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Accelerate application development and deployment</a:t>
            </a:r>
          </a:p>
          <a:p>
            <a:r>
              <a:rPr lang="en-US" dirty="0"/>
              <a:t>Increase consistency between environments</a:t>
            </a:r>
          </a:p>
          <a:p>
            <a:r>
              <a:rPr lang="en-US" dirty="0"/>
              <a:t>Better utilize resources with increased density</a:t>
            </a:r>
          </a:p>
          <a:p>
            <a:r>
              <a:rPr lang="en-US" dirty="0"/>
              <a:t>Support microservice architectures</a:t>
            </a:r>
          </a:p>
          <a:p>
            <a:r>
              <a:rPr lang="en-US" dirty="0"/>
              <a:t>Leverage vibrant community of images and tooling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1/3/2017 5:44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74112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3CEA69F-DF04-4A61-8B5A-65818C67B30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7627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stuff. </a:t>
            </a:r>
          </a:p>
          <a:p>
            <a:r>
              <a:rPr lang="en-US" dirty="0"/>
              <a:t>Ross </a:t>
            </a:r>
            <a:r>
              <a:rPr lang="en-US" dirty="0" err="1"/>
              <a:t>Gardler’s</a:t>
            </a:r>
            <a:r>
              <a:rPr lang="en-US" dirty="0"/>
              <a:t> scale up 25 web servers fast. </a:t>
            </a:r>
          </a:p>
          <a:p>
            <a:endParaRPr lang="en-US" dirty="0"/>
          </a:p>
          <a:p>
            <a:r>
              <a:rPr lang="en-US" dirty="0"/>
              <a:t>Pull from registry, Run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1/3/2017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154225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1/3/2017 5:31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64984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few</a:t>
            </a:r>
          </a:p>
          <a:p>
            <a:r>
              <a:rPr lang="en-US" dirty="0"/>
              <a:t>Go to https://www.microsoft.com/cognitive-services/en-us/</a:t>
            </a:r>
          </a:p>
          <a:p>
            <a:pPr marL="171450" indent="-171450">
              <a:buFont typeface="Arial" panose="020B0604020202020204" pitchFamily="34" charset="0"/>
              <a:buChar char="•"/>
            </a:pPr>
            <a:r>
              <a:rPr lang="en-US" dirty="0"/>
              <a:t>https://text-analytics-demo.azurewebsites.net/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https://www.microsoft.com/cognitive-services/en-us/emotion-api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https://www.microsoft.com/cognitive-services/en-us/face-api</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https://www.mymoustache.net/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http://www.how-old.net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https://www.twinsornot.net/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1/3/2017 5:58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63127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716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455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7391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7078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MAIN_Title-Only_wSub BLUE IT">
    <p:spTree>
      <p:nvGrpSpPr>
        <p:cNvPr id="1" name=""/>
        <p:cNvGrpSpPr/>
        <p:nvPr/>
      </p:nvGrpSpPr>
      <p:grpSpPr>
        <a:xfrm>
          <a:off x="0" y="0"/>
          <a:ext cx="0" cy="0"/>
          <a:chOff x="0" y="0"/>
          <a:chExt cx="0" cy="0"/>
        </a:xfrm>
      </p:grpSpPr>
      <p:sp>
        <p:nvSpPr>
          <p:cNvPr id="2" name="Title 1"/>
          <p:cNvSpPr>
            <a:spLocks noGrp="1"/>
          </p:cNvSpPr>
          <p:nvPr>
            <p:ph type="title"/>
          </p:nvPr>
        </p:nvSpPr>
        <p:spPr/>
        <p:txBody>
          <a:bodyPr tIns="146304"/>
          <a:lstStyle>
            <a:lvl1pPr>
              <a:defRPr sz="3600" spc="0"/>
            </a:lvl1pPr>
          </a:lstStyle>
          <a:p>
            <a:r>
              <a:rPr lang="en-US" dirty="0"/>
              <a:t>Click to edit Master title style</a:t>
            </a:r>
          </a:p>
        </p:txBody>
      </p:sp>
      <p:sp>
        <p:nvSpPr>
          <p:cNvPr id="6" name="Text Placeholder 5"/>
          <p:cNvSpPr>
            <a:spLocks noGrp="1"/>
          </p:cNvSpPr>
          <p:nvPr>
            <p:ph type="body" sz="quarter" idx="10"/>
          </p:nvPr>
        </p:nvSpPr>
        <p:spPr>
          <a:xfrm>
            <a:off x="274638" y="953198"/>
            <a:ext cx="11887200" cy="517065"/>
          </a:xfrm>
        </p:spPr>
        <p:txBody>
          <a:bodyPr lIns="182880"/>
          <a:lstStyle>
            <a:lvl1pPr marL="0" indent="0">
              <a:buNone/>
              <a:defRPr lang="en-US" sz="2400" i="0" kern="1200" spc="0" baseline="0" dirty="0" smtClean="0">
                <a:gradFill>
                  <a:gsLst>
                    <a:gs pos="1250">
                      <a:schemeClr val="tx2"/>
                    </a:gs>
                    <a:gs pos="43000">
                      <a:schemeClr val="accent1"/>
                    </a:gs>
                  </a:gsLst>
                  <a:lin ang="5400000" scaled="0"/>
                </a:gradFill>
                <a:latin typeface="+mn-lt"/>
                <a:ea typeface="+mn-ea"/>
                <a:cs typeface="Segoe UI Semilight" panose="020B0402040204020203" pitchFamily="34" charset="0"/>
              </a:defRPr>
            </a:lvl1pPr>
            <a:lvl2pPr marL="0" indent="0">
              <a:buFontTx/>
              <a:buNone/>
              <a:defRPr sz="2400"/>
            </a:lvl2pPr>
            <a:lvl3pPr marL="228600" indent="0">
              <a:buNone/>
              <a:defRPr/>
            </a:lvl3pPr>
            <a:lvl4pPr marL="457200" indent="0">
              <a:buNone/>
              <a:defRPr/>
            </a:lvl4pPr>
            <a:lvl5pPr marL="6858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8795963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 id="2147484271"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tiff"/></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hyperlink" Target="https://myignite.microsoft.com/sessions/2631" TargetMode="External"/><Relationship Id="rId3" Type="http://schemas.openxmlformats.org/officeDocument/2006/relationships/hyperlink" Target="https://msdn.microsoft.com/en-us/skype/websdk/skypewebsdk" TargetMode="External"/><Relationship Id="rId7" Type="http://schemas.openxmlformats.org/officeDocument/2006/relationships/hyperlink" Target="https://channel9.msdn.com/Events/Build/2016/B848"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channel9.msdn.com/Events/Ignite/2015/BRK4100" TargetMode="External"/><Relationship Id="rId5" Type="http://schemas.openxmlformats.org/officeDocument/2006/relationships/hyperlink" Target="http://developer.skype.com/" TargetMode="External"/><Relationship Id="rId10" Type="http://schemas.openxmlformats.org/officeDocument/2006/relationships/hyperlink" Target="https://myignite.microsoft.com/sessions/2630" TargetMode="External"/><Relationship Id="rId4" Type="http://schemas.openxmlformats.org/officeDocument/2006/relationships/hyperlink" Target="https://msdn.microsoft.com/en-us/skype/appsdk/skypeappsdk" TargetMode="External"/><Relationship Id="rId9" Type="http://schemas.openxmlformats.org/officeDocument/2006/relationships/hyperlink" Target="https://myignite.microsoft.com/sessions/2629"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dev.onenote.com/"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dev.office.com/" TargetMode="External"/><Relationship Id="rId3" Type="http://schemas.openxmlformats.org/officeDocument/2006/relationships/hyperlink" Target="http://dev.onenote.com/" TargetMode="External"/><Relationship Id="rId7" Type="http://schemas.openxmlformats.org/officeDocument/2006/relationships/hyperlink" Target="http://dev.office.com/docs/add-ins/onenote/onenote-add-ins-getting-started"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dev.office.com/reference/add-ins/onenote/onenote-add-ins-javascript-reference" TargetMode="External"/><Relationship Id="rId5" Type="http://schemas.openxmlformats.org/officeDocument/2006/relationships/hyperlink" Target="http://dev.office.com/docs/add-ins/onenote/onenote-add-ins-programming-overview" TargetMode="External"/><Relationship Id="rId10" Type="http://schemas.openxmlformats.org/officeDocument/2006/relationships/hyperlink" Target="https://officespdev.uservoice.com/" TargetMode="External"/><Relationship Id="rId4" Type="http://schemas.openxmlformats.org/officeDocument/2006/relationships/hyperlink" Target="https://dev.office.com/docs/add-ins/overview/office-add-ins" TargetMode="External"/><Relationship Id="rId9" Type="http://schemas.openxmlformats.org/officeDocument/2006/relationships/hyperlink" Target="https://twitter.com/OfficeDev"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Module 7: Other Cloud Building Blocks</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Dockerfile – Windows Example</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29" y="1215462"/>
            <a:ext cx="12146304" cy="5101199"/>
          </a:xfrm>
          <a:prstGeom prst="rect">
            <a:avLst/>
          </a:prstGeom>
        </p:spPr>
      </p:pic>
    </p:spTree>
    <p:extLst>
      <p:ext uri="{BB962C8B-B14F-4D97-AF65-F5344CB8AC3E}">
        <p14:creationId xmlns:p14="http://schemas.microsoft.com/office/powerpoint/2010/main" val="42930821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Container Hello World</a:t>
            </a:r>
          </a:p>
        </p:txBody>
      </p:sp>
    </p:spTree>
    <p:extLst>
      <p:ext uri="{BB962C8B-B14F-4D97-AF65-F5344CB8AC3E}">
        <p14:creationId xmlns:p14="http://schemas.microsoft.com/office/powerpoint/2010/main" val="21302268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2511457"/>
          </a:xfrm>
        </p:spPr>
        <p:txBody>
          <a:bodyPr/>
          <a:lstStyle/>
          <a:p>
            <a:r>
              <a:rPr lang="en-US" dirty="0"/>
              <a:t>Container capabilities built directly into Windows Server</a:t>
            </a:r>
          </a:p>
          <a:p>
            <a:r>
              <a:rPr lang="en-US" dirty="0"/>
              <a:t>Deploy and manage containers with PowerShell or Docker</a:t>
            </a:r>
          </a:p>
          <a:p>
            <a:r>
              <a:rPr lang="en-US" dirty="0"/>
              <a:t>Deep integrations with Visual Studio</a:t>
            </a:r>
          </a:p>
          <a:p>
            <a:r>
              <a:rPr lang="en-US" dirty="0"/>
              <a:t>Distributable via Docker Hub</a:t>
            </a:r>
          </a:p>
        </p:txBody>
      </p:sp>
      <p:sp>
        <p:nvSpPr>
          <p:cNvPr id="3" name="Title 2"/>
          <p:cNvSpPr>
            <a:spLocks noGrp="1"/>
          </p:cNvSpPr>
          <p:nvPr>
            <p:ph type="title"/>
          </p:nvPr>
        </p:nvSpPr>
        <p:spPr/>
        <p:txBody>
          <a:bodyPr/>
          <a:lstStyle/>
          <a:p>
            <a:r>
              <a:rPr lang="en-US"/>
              <a:t>Windows Server Containers</a:t>
            </a:r>
            <a:endParaRPr lang="en-US" dirty="0"/>
          </a:p>
        </p:txBody>
      </p:sp>
    </p:spTree>
    <p:extLst>
      <p:ext uri="{BB962C8B-B14F-4D97-AF65-F5344CB8AC3E}">
        <p14:creationId xmlns:p14="http://schemas.microsoft.com/office/powerpoint/2010/main" val="29328454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889564" cy="917575"/>
          </a:xfrm>
        </p:spPr>
        <p:txBody>
          <a:bodyPr/>
          <a:lstStyle/>
          <a:p>
            <a:r>
              <a:rPr lang="en-US" dirty="0"/>
              <a:t>Hyper-V Containers</a:t>
            </a:r>
          </a:p>
        </p:txBody>
      </p:sp>
      <p:sp>
        <p:nvSpPr>
          <p:cNvPr id="2" name="Text Placeholder 1"/>
          <p:cNvSpPr>
            <a:spLocks noGrp="1"/>
          </p:cNvSpPr>
          <p:nvPr>
            <p:ph type="body" sz="quarter" idx="10"/>
          </p:nvPr>
        </p:nvSpPr>
        <p:spPr>
          <a:xfrm>
            <a:off x="274639" y="1212849"/>
            <a:ext cx="5486399" cy="4345805"/>
          </a:xfrm>
        </p:spPr>
        <p:txBody>
          <a:bodyPr/>
          <a:lstStyle/>
          <a:p>
            <a:r>
              <a:rPr lang="en-US" dirty="0"/>
              <a:t>Higher level of isolation and security for containers</a:t>
            </a:r>
          </a:p>
          <a:p>
            <a:r>
              <a:rPr lang="en-US" dirty="0"/>
              <a:t>Useful for sensitive workloads</a:t>
            </a:r>
          </a:p>
          <a:p>
            <a:r>
              <a:rPr lang="en-US" dirty="0"/>
              <a:t>Same image, same commands, same APIs</a:t>
            </a:r>
          </a:p>
          <a:p>
            <a:r>
              <a:rPr lang="en-US" dirty="0"/>
              <a:t>Does not share kernel</a:t>
            </a:r>
          </a:p>
          <a:p>
            <a:r>
              <a:rPr lang="en-US" dirty="0"/>
              <a:t>Built on Hyper-V technology</a:t>
            </a:r>
          </a:p>
        </p:txBody>
      </p:sp>
      <p:sp>
        <p:nvSpPr>
          <p:cNvPr id="14" name="Rectangle 13"/>
          <p:cNvSpPr/>
          <p:nvPr/>
        </p:nvSpPr>
        <p:spPr bwMode="auto">
          <a:xfrm>
            <a:off x="6675438" y="1759744"/>
            <a:ext cx="5303838" cy="438943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904037" y="5187157"/>
            <a:ext cx="4846637"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Physical Server</a:t>
            </a:r>
          </a:p>
        </p:txBody>
      </p:sp>
      <p:sp>
        <p:nvSpPr>
          <p:cNvPr id="16" name="Rectangle 15"/>
          <p:cNvSpPr/>
          <p:nvPr/>
        </p:nvSpPr>
        <p:spPr bwMode="auto">
          <a:xfrm>
            <a:off x="6904037" y="4273652"/>
            <a:ext cx="4846637"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Hypervisor</a:t>
            </a:r>
          </a:p>
        </p:txBody>
      </p:sp>
      <p:sp>
        <p:nvSpPr>
          <p:cNvPr id="17" name="Rectangle 16"/>
          <p:cNvSpPr/>
          <p:nvPr/>
        </p:nvSpPr>
        <p:spPr bwMode="auto">
          <a:xfrm>
            <a:off x="6904037" y="3543616"/>
            <a:ext cx="2332039" cy="5486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Windows Guest OS</a:t>
            </a:r>
          </a:p>
        </p:txBody>
      </p:sp>
      <p:sp>
        <p:nvSpPr>
          <p:cNvPr id="18" name="Rectangle 17"/>
          <p:cNvSpPr/>
          <p:nvPr/>
        </p:nvSpPr>
        <p:spPr bwMode="auto">
          <a:xfrm>
            <a:off x="6904037" y="1986270"/>
            <a:ext cx="2332039" cy="1570384"/>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A</a:t>
            </a:r>
          </a:p>
        </p:txBody>
      </p:sp>
      <p:sp>
        <p:nvSpPr>
          <p:cNvPr id="19" name="Rectangle 18"/>
          <p:cNvSpPr/>
          <p:nvPr/>
        </p:nvSpPr>
        <p:spPr bwMode="auto">
          <a:xfrm>
            <a:off x="9418635" y="3542234"/>
            <a:ext cx="2332039" cy="5486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Windows Guest OS</a:t>
            </a:r>
          </a:p>
        </p:txBody>
      </p:sp>
      <p:sp>
        <p:nvSpPr>
          <p:cNvPr id="20" name="Rectangle 19"/>
          <p:cNvSpPr/>
          <p:nvPr/>
        </p:nvSpPr>
        <p:spPr bwMode="auto">
          <a:xfrm>
            <a:off x="9418635" y="1986269"/>
            <a:ext cx="2332039" cy="1555965"/>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B</a:t>
            </a:r>
          </a:p>
        </p:txBody>
      </p:sp>
      <p:sp>
        <p:nvSpPr>
          <p:cNvPr id="21" name="Rectangle 20"/>
          <p:cNvSpPr/>
          <p:nvPr/>
        </p:nvSpPr>
        <p:spPr bwMode="auto">
          <a:xfrm>
            <a:off x="6904037" y="1986269"/>
            <a:ext cx="2332039" cy="2104605"/>
          </a:xfrm>
          <a:prstGeom prst="rect">
            <a:avLst/>
          </a:prstGeom>
          <a:noFill/>
          <a:ln w="762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6935610" y="754061"/>
            <a:ext cx="2268890" cy="544765"/>
          </a:xfrm>
          <a:prstGeom prst="rect">
            <a:avLst/>
          </a:prstGeom>
          <a:noFill/>
        </p:spPr>
        <p:txBody>
          <a:bodyPr wrap="none" lIns="182880" tIns="146304" rIns="182880" bIns="146304" rtlCol="0">
            <a:spAutoFit/>
          </a:bodyPr>
          <a:lstStyle/>
          <a:p>
            <a:pPr algn="ctr">
              <a:lnSpc>
                <a:spcPct val="90000"/>
              </a:lnSpc>
              <a:spcAft>
                <a:spcPts val="600"/>
              </a:spcAft>
            </a:pPr>
            <a:r>
              <a:rPr lang="en-US" dirty="0">
                <a:solidFill>
                  <a:srgbClr val="C00000"/>
                </a:solidFill>
              </a:rPr>
              <a:t>Hyper-V Container</a:t>
            </a:r>
          </a:p>
        </p:txBody>
      </p:sp>
      <p:sp>
        <p:nvSpPr>
          <p:cNvPr id="25" name="TextBox 24"/>
          <p:cNvSpPr txBox="1"/>
          <p:nvPr/>
        </p:nvSpPr>
        <p:spPr>
          <a:xfrm>
            <a:off x="9450208" y="752679"/>
            <a:ext cx="2268890" cy="544765"/>
          </a:xfrm>
          <a:prstGeom prst="rect">
            <a:avLst/>
          </a:prstGeom>
          <a:noFill/>
        </p:spPr>
        <p:txBody>
          <a:bodyPr wrap="none" lIns="182880" tIns="146304" rIns="182880" bIns="146304" rtlCol="0">
            <a:spAutoFit/>
          </a:bodyPr>
          <a:lstStyle/>
          <a:p>
            <a:pPr algn="ctr">
              <a:lnSpc>
                <a:spcPct val="90000"/>
              </a:lnSpc>
              <a:spcAft>
                <a:spcPts val="600"/>
              </a:spcAft>
            </a:pPr>
            <a:r>
              <a:rPr lang="en-US" dirty="0">
                <a:solidFill>
                  <a:srgbClr val="C00000"/>
                </a:solidFill>
              </a:rPr>
              <a:t>Hyper-V Container</a:t>
            </a:r>
          </a:p>
        </p:txBody>
      </p:sp>
      <p:sp>
        <p:nvSpPr>
          <p:cNvPr id="26" name="Rectangle 25"/>
          <p:cNvSpPr/>
          <p:nvPr/>
        </p:nvSpPr>
        <p:spPr bwMode="auto">
          <a:xfrm>
            <a:off x="9418638" y="1980378"/>
            <a:ext cx="2332039" cy="2104605"/>
          </a:xfrm>
          <a:prstGeom prst="rect">
            <a:avLst/>
          </a:prstGeom>
          <a:noFill/>
          <a:ln w="762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p:cNvCxnSpPr/>
          <p:nvPr/>
        </p:nvCxnSpPr>
        <p:spPr>
          <a:xfrm flipV="1">
            <a:off x="8070055" y="1212849"/>
            <a:ext cx="0" cy="767529"/>
          </a:xfrm>
          <a:prstGeom prst="line">
            <a:avLst/>
          </a:prstGeom>
          <a:ln w="762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0584653" y="1212849"/>
            <a:ext cx="0" cy="767529"/>
          </a:xfrm>
          <a:prstGeom prst="line">
            <a:avLst/>
          </a:prstGeom>
          <a:ln w="762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454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Cognitive</a:t>
            </a:r>
            <a:endParaRPr lang="en-US" dirty="0"/>
          </a:p>
        </p:txBody>
      </p:sp>
    </p:spTree>
    <p:extLst>
      <p:ext uri="{BB962C8B-B14F-4D97-AF65-F5344CB8AC3E}">
        <p14:creationId xmlns:p14="http://schemas.microsoft.com/office/powerpoint/2010/main" val="590953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From faces to feelings, allow your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Tap into rich knowledge amassed from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r>
              <a:rPr lang="en-US" altLang="en-US" sz="5400" dirty="0"/>
              <a:t>Microsoft Cognitive Services</a:t>
            </a:r>
            <a:br>
              <a:rPr lang="en-US" altLang="en-US" sz="5400" dirty="0"/>
            </a:br>
            <a:r>
              <a:rPr lang="en-US" sz="5400" dirty="0"/>
              <a:t>Give your apps </a:t>
            </a:r>
            <a:br>
              <a:rPr lang="en-US" sz="5400" dirty="0"/>
            </a:br>
            <a:r>
              <a:rPr lang="en-US" sz="5400" dirty="0"/>
              <a:t>a human side</a:t>
            </a:r>
          </a:p>
        </p:txBody>
      </p:sp>
    </p:spTree>
    <p:extLst>
      <p:ext uri="{BB962C8B-B14F-4D97-AF65-F5344CB8AC3E}">
        <p14:creationId xmlns:p14="http://schemas.microsoft.com/office/powerpoint/2010/main" val="16707725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Cognitive Services Demos</a:t>
            </a:r>
          </a:p>
        </p:txBody>
      </p:sp>
    </p:spTree>
    <p:extLst>
      <p:ext uri="{BB962C8B-B14F-4D97-AF65-F5344CB8AC3E}">
        <p14:creationId xmlns:p14="http://schemas.microsoft.com/office/powerpoint/2010/main" val="24365109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Bot Framework</a:t>
            </a:r>
            <a:endParaRPr lang="en-US" dirty="0"/>
          </a:p>
        </p:txBody>
      </p:sp>
    </p:spTree>
    <p:extLst>
      <p:ext uri="{BB962C8B-B14F-4D97-AF65-F5344CB8AC3E}">
        <p14:creationId xmlns:p14="http://schemas.microsoft.com/office/powerpoint/2010/main" val="37842404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4" y="1059965"/>
            <a:ext cx="12432948" cy="483557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0426" y="6010507"/>
            <a:ext cx="776867" cy="776867"/>
          </a:xfrm>
          <a:prstGeom prst="rect">
            <a:avLst/>
          </a:prstGeom>
        </p:spPr>
      </p:pic>
      <p:sp>
        <p:nvSpPr>
          <p:cNvPr id="7" name="TextBox 6"/>
          <p:cNvSpPr txBox="1"/>
          <p:nvPr/>
        </p:nvSpPr>
        <p:spPr>
          <a:xfrm>
            <a:off x="9145358" y="6110012"/>
            <a:ext cx="2841314" cy="544680"/>
          </a:xfrm>
          <a:prstGeom prst="rect">
            <a:avLst/>
          </a:prstGeom>
          <a:noFill/>
        </p:spPr>
        <p:txBody>
          <a:bodyPr wrap="none" lIns="182828" tIns="146262" rIns="182828" bIns="146262" rtlCol="0">
            <a:spAutoFit/>
          </a:bodyPr>
          <a:lstStyle/>
          <a:p>
            <a:pPr defTabSz="932418">
              <a:lnSpc>
                <a:spcPct val="90000"/>
              </a:lnSpc>
              <a:spcAft>
                <a:spcPts val="600"/>
              </a:spcAft>
              <a:defRPr/>
            </a:pPr>
            <a:r>
              <a:rPr lang="en-US" dirty="0"/>
              <a:t>www.botframework.com</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5" y="1068452"/>
            <a:ext cx="12426502" cy="4799042"/>
          </a:xfrm>
          <a:prstGeom prst="rect">
            <a:avLst/>
          </a:prstGeom>
        </p:spPr>
      </p:pic>
    </p:spTree>
    <p:extLst>
      <p:ext uri="{BB962C8B-B14F-4D97-AF65-F5344CB8AC3E}">
        <p14:creationId xmlns:p14="http://schemas.microsoft.com/office/powerpoint/2010/main" val="40775890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88813" y="-889038"/>
            <a:ext cx="2874760" cy="602145"/>
          </a:xfrm>
          <a:prstGeom prst="rect">
            <a:avLst/>
          </a:prstGeom>
        </p:spPr>
      </p:pic>
      <p:grpSp>
        <p:nvGrpSpPr>
          <p:cNvPr id="26" name="Group 25"/>
          <p:cNvGrpSpPr/>
          <p:nvPr/>
        </p:nvGrpSpPr>
        <p:grpSpPr>
          <a:xfrm>
            <a:off x="545706" y="1166085"/>
            <a:ext cx="11238219" cy="5610630"/>
            <a:chOff x="533400" y="1143000"/>
            <a:chExt cx="11020425" cy="5501893"/>
          </a:xfrm>
        </p:grpSpPr>
        <p:sp>
          <p:nvSpPr>
            <p:cNvPr id="5" name="Rectangle 4"/>
            <p:cNvSpPr/>
            <p:nvPr/>
          </p:nvSpPr>
          <p:spPr bwMode="auto">
            <a:xfrm>
              <a:off x="533400" y="1143000"/>
              <a:ext cx="11020425" cy="76200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15417" y="1233156"/>
              <a:ext cx="3746860" cy="63453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dirty="0">
                  <a:solidFill>
                    <a:schemeClr val="bg1"/>
                  </a:solidFill>
                </a:rPr>
                <a:t>Your Bot Framework Bot</a:t>
              </a:r>
            </a:p>
          </p:txBody>
        </p:sp>
        <p:sp>
          <p:nvSpPr>
            <p:cNvPr id="7" name="Rectangle 6"/>
            <p:cNvSpPr/>
            <p:nvPr/>
          </p:nvSpPr>
          <p:spPr bwMode="auto">
            <a:xfrm>
              <a:off x="676275"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57686"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039100"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034988" y="1905000"/>
              <a:ext cx="3062758" cy="69108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Developer Portal</a:t>
              </a:r>
            </a:p>
          </p:txBody>
        </p:sp>
        <p:sp>
          <p:nvSpPr>
            <p:cNvPr id="14" name="TextBox 13"/>
            <p:cNvSpPr txBox="1"/>
            <p:nvPr/>
          </p:nvSpPr>
          <p:spPr>
            <a:xfrm>
              <a:off x="8509435" y="1905000"/>
              <a:ext cx="2493311"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Bot Directory</a:t>
              </a:r>
            </a:p>
          </p:txBody>
        </p:sp>
        <p:sp>
          <p:nvSpPr>
            <p:cNvPr id="15" name="TextBox 14"/>
            <p:cNvSpPr txBox="1"/>
            <p:nvPr/>
          </p:nvSpPr>
          <p:spPr>
            <a:xfrm>
              <a:off x="4538070" y="1905000"/>
              <a:ext cx="3065583"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Bot Builder SDKs</a:t>
              </a:r>
            </a:p>
          </p:txBody>
        </p:sp>
        <p:sp>
          <p:nvSpPr>
            <p:cNvPr id="16" name="TextBox 15"/>
            <p:cNvSpPr txBox="1"/>
            <p:nvPr/>
          </p:nvSpPr>
          <p:spPr>
            <a:xfrm>
              <a:off x="876300"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kern="0" dirty="0">
                  <a:solidFill>
                    <a:schemeClr val="bg1"/>
                  </a:solidFill>
                </a:rPr>
                <a:t>Connect your bot(s) to text/</a:t>
              </a:r>
              <a:r>
                <a:rPr lang="en-US" sz="1836" kern="0" dirty="0" err="1">
                  <a:solidFill>
                    <a:schemeClr val="bg1"/>
                  </a:solidFill>
                </a:rPr>
                <a:t>sms</a:t>
              </a:r>
              <a:r>
                <a:rPr lang="en-US" sz="1836" kern="0" dirty="0">
                  <a:solidFill>
                    <a:schemeClr val="bg1"/>
                  </a:solidFill>
                </a:rPr>
                <a:t>, Office 365 mail, Skype, Slack, and other services</a:t>
              </a:r>
              <a:r>
                <a:rPr lang="en-US" sz="1428" kern="0" dirty="0">
                  <a:solidFill>
                    <a:sysClr val="windowText" lastClr="000000"/>
                  </a:solidFill>
                </a:rPr>
                <a:t>.</a:t>
              </a:r>
              <a:endParaRPr lang="en-US" sz="1428" kern="0" dirty="0">
                <a:gradFill>
                  <a:gsLst>
                    <a:gs pos="2917">
                      <a:schemeClr val="tx1"/>
                    </a:gs>
                    <a:gs pos="30000">
                      <a:schemeClr val="tx1"/>
                    </a:gs>
                  </a:gsLst>
                  <a:lin ang="5400000" scaled="0"/>
                </a:gradFill>
              </a:endParaRPr>
            </a:p>
          </p:txBody>
        </p:sp>
        <p:sp>
          <p:nvSpPr>
            <p:cNvPr id="17" name="TextBox 16"/>
            <p:cNvSpPr txBox="1"/>
            <p:nvPr/>
          </p:nvSpPr>
          <p:spPr>
            <a:xfrm>
              <a:off x="4567236" y="2452704"/>
              <a:ext cx="2952750" cy="1032206"/>
            </a:xfrm>
            <a:prstGeom prst="rect">
              <a:avLst/>
            </a:prstGeom>
            <a:noFill/>
          </p:spPr>
          <p:txBody>
            <a:bodyPr wrap="square" lIns="0" tIns="93247" rIns="0" bIns="93247" rtlCol="0">
              <a:spAutoFit/>
            </a:bodyPr>
            <a:lstStyle/>
            <a:p>
              <a:pPr defTabSz="932418">
                <a:defRPr/>
              </a:pPr>
              <a:r>
                <a:rPr lang="en-US" sz="1836" kern="0" dirty="0">
                  <a:solidFill>
                    <a:schemeClr val="bg1"/>
                  </a:solidFill>
                </a:rPr>
                <a:t>Build great dialogs within your Node.js- or C#-based bot</a:t>
              </a:r>
            </a:p>
          </p:txBody>
        </p:sp>
        <p:sp>
          <p:nvSpPr>
            <p:cNvPr id="18" name="TextBox 17"/>
            <p:cNvSpPr txBox="1"/>
            <p:nvPr/>
          </p:nvSpPr>
          <p:spPr>
            <a:xfrm>
              <a:off x="8261473"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i="1" kern="0" dirty="0">
                  <a:solidFill>
                    <a:schemeClr val="bg1"/>
                  </a:solidFill>
                </a:rPr>
                <a:t>COMING SOON </a:t>
              </a:r>
              <a:r>
                <a:rPr lang="en-US" sz="1836" kern="0" dirty="0">
                  <a:solidFill>
                    <a:schemeClr val="bg1"/>
                  </a:solidFill>
                </a:rPr>
                <a:t>- Try, use, and add published bots to the world’s top conversation experiences</a:t>
              </a:r>
              <a:endParaRPr lang="en-US" sz="2448" kern="0" dirty="0">
                <a:gradFill>
                  <a:gsLst>
                    <a:gs pos="2917">
                      <a:schemeClr val="tx1"/>
                    </a:gs>
                    <a:gs pos="30000">
                      <a:schemeClr val="tx1"/>
                    </a:gs>
                  </a:gsLst>
                  <a:lin ang="5400000" scaled="0"/>
                </a:gradFill>
              </a:endParaRPr>
            </a:p>
          </p:txBody>
        </p:sp>
        <p:sp>
          <p:nvSpPr>
            <p:cNvPr id="19" name="TextBox 18"/>
            <p:cNvSpPr txBox="1"/>
            <p:nvPr/>
          </p:nvSpPr>
          <p:spPr>
            <a:xfrm>
              <a:off x="876300" y="3569437"/>
              <a:ext cx="2952750" cy="3075456"/>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Register, connect, publish and manage your bot through the bot dashboard</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Automatic card normalization across channels</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Skype channel auto-configured</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Embeddable web chat control</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Host your bot in your app using </a:t>
              </a:r>
              <a:r>
                <a:rPr lang="en-US" sz="1632" kern="0" dirty="0" err="1">
                  <a:solidFill>
                    <a:schemeClr val="bg1"/>
                  </a:solidFill>
                  <a:latin typeface="+mj-lt"/>
                </a:rPr>
                <a:t>DirectLine</a:t>
              </a:r>
              <a:r>
                <a:rPr lang="en-US" sz="1632" kern="0" dirty="0">
                  <a:solidFill>
                    <a:schemeClr val="bg1"/>
                  </a:solidFill>
                  <a:latin typeface="+mj-lt"/>
                </a:rPr>
                <a:t> API</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Fast, secure message routing</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Diagnostic tools</a:t>
              </a:r>
            </a:p>
          </p:txBody>
        </p:sp>
        <p:sp>
          <p:nvSpPr>
            <p:cNvPr id="23" name="TextBox 22"/>
            <p:cNvSpPr txBox="1"/>
            <p:nvPr/>
          </p:nvSpPr>
          <p:spPr>
            <a:xfrm>
              <a:off x="4575065" y="3569437"/>
              <a:ext cx="2952750" cy="2979094"/>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Open source SDK on </a:t>
              </a:r>
              <a:r>
                <a:rPr lang="en-US" sz="1632" kern="0" dirty="0" err="1">
                  <a:solidFill>
                    <a:schemeClr val="bg1"/>
                  </a:solidFill>
                  <a:latin typeface="+mj-lt"/>
                </a:rPr>
                <a:t>Github</a:t>
              </a:r>
              <a:endParaRPr lang="en-US" sz="1632" kern="0" dirty="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From simple built-in prompts and command dialogs to simple to use yet sophisticated  ‘</a:t>
              </a:r>
              <a:r>
                <a:rPr lang="en-US" sz="1632" kern="0" dirty="0" err="1">
                  <a:solidFill>
                    <a:schemeClr val="bg1"/>
                  </a:solidFill>
                  <a:latin typeface="+mj-lt"/>
                </a:rPr>
                <a:t>FormFlow</a:t>
              </a:r>
              <a:r>
                <a:rPr lang="en-US" sz="1632" kern="0" dirty="0">
                  <a:solidFill>
                    <a:schemeClr val="bg1"/>
                  </a:solidFill>
                  <a:latin typeface="+mj-lt"/>
                </a:rPr>
                <a:t>’ dialogs</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Support for rich attachments (image, card, video, doc </a:t>
              </a:r>
              <a:r>
                <a:rPr lang="en-US" sz="1632" kern="0" dirty="0" err="1">
                  <a:solidFill>
                    <a:schemeClr val="bg1"/>
                  </a:solidFill>
                  <a:latin typeface="+mj-lt"/>
                </a:rPr>
                <a:t>etc</a:t>
              </a:r>
              <a:r>
                <a:rPr lang="en-US" sz="1632" kern="0" dirty="0">
                  <a:solidFill>
                    <a:schemeClr val="bg1"/>
                  </a:solidFill>
                  <a:latin typeface="+mj-lt"/>
                </a:rPr>
                <a:t>); support for calling </a:t>
              </a:r>
              <a:r>
                <a:rPr lang="en-US" sz="1632" kern="0" dirty="0" err="1">
                  <a:solidFill>
                    <a:schemeClr val="bg1"/>
                  </a:solidFill>
                  <a:latin typeface="+mj-lt"/>
                </a:rPr>
                <a:t>Skyoe</a:t>
              </a:r>
              <a:endParaRPr lang="en-US" sz="1632" kern="0" dirty="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Online/offline emulator</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Add smarts with Cognitive Services</a:t>
              </a:r>
            </a:p>
          </p:txBody>
        </p:sp>
        <p:sp>
          <p:nvSpPr>
            <p:cNvPr id="24" name="TextBox 23"/>
            <p:cNvSpPr txBox="1"/>
            <p:nvPr/>
          </p:nvSpPr>
          <p:spPr>
            <a:xfrm>
              <a:off x="8243106" y="3569437"/>
              <a:ext cx="2952750" cy="2372765"/>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Public directory of bots registered and approved with Bot Framework</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Users can try your bot from the directory via the web chat control</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Users can discover and add your bot to the channels on which it is configured</a:t>
              </a:r>
              <a:endParaRPr lang="en-US" sz="1632" kern="0" dirty="0">
                <a:gradFill>
                  <a:gsLst>
                    <a:gs pos="2917">
                      <a:schemeClr val="tx1"/>
                    </a:gs>
                    <a:gs pos="30000">
                      <a:schemeClr val="tx1"/>
                    </a:gs>
                  </a:gsLst>
                  <a:lin ang="5400000" scaled="0"/>
                </a:gradFill>
                <a:latin typeface="+mj-lt"/>
              </a:endParaRPr>
            </a:p>
          </p:txBody>
        </p:sp>
      </p:grpSp>
      <p:sp>
        <p:nvSpPr>
          <p:cNvPr id="25" name="Title 24"/>
          <p:cNvSpPr>
            <a:spLocks noGrp="1"/>
          </p:cNvSpPr>
          <p:nvPr>
            <p:ph type="title"/>
          </p:nvPr>
        </p:nvSpPr>
        <p:spPr/>
        <p:txBody>
          <a:bodyPr/>
          <a:lstStyle/>
          <a:p>
            <a:r>
              <a:rPr lang="en-US" dirty="0"/>
              <a:t>Bot Framework Components </a:t>
            </a:r>
          </a:p>
        </p:txBody>
      </p:sp>
    </p:spTree>
    <p:extLst>
      <p:ext uri="{BB962C8B-B14F-4D97-AF65-F5344CB8AC3E}">
        <p14:creationId xmlns:p14="http://schemas.microsoft.com/office/powerpoint/2010/main" val="36993334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Text Placeholder 6"/>
          <p:cNvSpPr>
            <a:spLocks noGrp="1"/>
          </p:cNvSpPr>
          <p:nvPr>
            <p:ph type="body" sz="quarter" idx="10"/>
          </p:nvPr>
        </p:nvSpPr>
        <p:spPr>
          <a:xfrm>
            <a:off x="274638" y="1212851"/>
            <a:ext cx="11887200" cy="5302250"/>
          </a:xfrm>
        </p:spPr>
        <p:txBody>
          <a:bodyPr>
            <a:normAutofit/>
          </a:bodyPr>
          <a:lstStyle/>
          <a:p>
            <a:r>
              <a:rPr lang="en-US" dirty="0"/>
              <a:t>Containers</a:t>
            </a:r>
          </a:p>
          <a:p>
            <a:r>
              <a:rPr lang="en-US" dirty="0"/>
              <a:t>Cognitive services</a:t>
            </a:r>
          </a:p>
          <a:p>
            <a:r>
              <a:rPr lang="en-US" dirty="0"/>
              <a:t>Bot Framework (Preview)</a:t>
            </a:r>
          </a:p>
          <a:p>
            <a:r>
              <a:rPr lang="en-US" dirty="0"/>
              <a:t>Skype for Business SDK (Preview)</a:t>
            </a:r>
          </a:p>
          <a:p>
            <a:pPr lvl="1"/>
            <a:endParaRPr lang="en-US" dirty="0"/>
          </a:p>
        </p:txBody>
      </p:sp>
    </p:spTree>
    <p:extLst>
      <p:ext uri="{BB962C8B-B14F-4D97-AF65-F5344CB8AC3E}">
        <p14:creationId xmlns:p14="http://schemas.microsoft.com/office/powerpoint/2010/main" val="24419293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663" y="1043779"/>
            <a:ext cx="11885514" cy="1902059"/>
          </a:xfrm>
        </p:spPr>
        <p:txBody>
          <a:bodyPr/>
          <a:lstStyle/>
          <a:p>
            <a:r>
              <a:rPr lang="en-US" dirty="0"/>
              <a:t>.NET framework with C# or Node.js</a:t>
            </a:r>
          </a:p>
          <a:p>
            <a:r>
              <a:rPr lang="en-US" dirty="0"/>
              <a:t>REST and REST State APIs</a:t>
            </a:r>
          </a:p>
          <a:p>
            <a:r>
              <a:rPr lang="en-US" dirty="0"/>
              <a:t>Manages the conversation state</a:t>
            </a:r>
          </a:p>
        </p:txBody>
      </p:sp>
      <p:sp>
        <p:nvSpPr>
          <p:cNvPr id="3" name="Title 2"/>
          <p:cNvSpPr>
            <a:spLocks noGrp="1"/>
          </p:cNvSpPr>
          <p:nvPr>
            <p:ph type="title"/>
          </p:nvPr>
        </p:nvSpPr>
        <p:spPr>
          <a:prstGeom prst="rect">
            <a:avLst/>
          </a:prstGeom>
        </p:spPr>
        <p:txBody>
          <a:bodyPr/>
          <a:lstStyle/>
          <a:p>
            <a:r>
              <a:rPr lang="en-US" dirty="0"/>
              <a:t>Bot Builder SDK</a:t>
            </a:r>
          </a:p>
        </p:txBody>
      </p:sp>
      <p:pic>
        <p:nvPicPr>
          <p:cNvPr id="4" name="Picture 3"/>
          <p:cNvPicPr>
            <a:picLocks noChangeAspect="1"/>
          </p:cNvPicPr>
          <p:nvPr/>
        </p:nvPicPr>
        <p:blipFill>
          <a:blip r:embed="rId3"/>
          <a:stretch>
            <a:fillRect/>
          </a:stretch>
        </p:blipFill>
        <p:spPr>
          <a:xfrm>
            <a:off x="4519195" y="7266510"/>
            <a:ext cx="7641800" cy="3595423"/>
          </a:xfrm>
          <a:prstGeom prst="rect">
            <a:avLst/>
          </a:prstGeom>
        </p:spPr>
      </p:pic>
      <p:sp>
        <p:nvSpPr>
          <p:cNvPr id="5" name="Rectangle 4"/>
          <p:cNvSpPr/>
          <p:nvPr/>
        </p:nvSpPr>
        <p:spPr bwMode="auto">
          <a:xfrm>
            <a:off x="3495236" y="3092316"/>
            <a:ext cx="5460637" cy="26014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Bot</a:t>
            </a:r>
          </a:p>
        </p:txBody>
      </p:sp>
      <p:sp>
        <p:nvSpPr>
          <p:cNvPr id="6" name="Rectangle 5"/>
          <p:cNvSpPr/>
          <p:nvPr/>
        </p:nvSpPr>
        <p:spPr bwMode="auto">
          <a:xfrm>
            <a:off x="3789742" y="3636014"/>
            <a:ext cx="4859354" cy="67491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7" name="Rectangle 6"/>
          <p:cNvSpPr/>
          <p:nvPr/>
        </p:nvSpPr>
        <p:spPr bwMode="auto">
          <a:xfrm>
            <a:off x="3789742" y="4444021"/>
            <a:ext cx="4859354" cy="67491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Bot Builder SDK</a:t>
            </a:r>
          </a:p>
        </p:txBody>
      </p:sp>
      <p:cxnSp>
        <p:nvCxnSpPr>
          <p:cNvPr id="9" name="Elbow Connector 8"/>
          <p:cNvCxnSpPr/>
          <p:nvPr/>
        </p:nvCxnSpPr>
        <p:spPr>
          <a:xfrm flipV="1">
            <a:off x="1464688" y="3973468"/>
            <a:ext cx="2446409" cy="1570698"/>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353198" y="4893798"/>
            <a:ext cx="1767038" cy="1300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Web </a:t>
            </a:r>
          </a:p>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6" name="Elbow Connector 15"/>
          <p:cNvCxnSpPr/>
          <p:nvPr/>
        </p:nvCxnSpPr>
        <p:spPr>
          <a:xfrm rot="10800000">
            <a:off x="8541993" y="4743703"/>
            <a:ext cx="1344688" cy="946894"/>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9631422" y="4893798"/>
            <a:ext cx="1767038" cy="1300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LUIS</a:t>
            </a:r>
          </a:p>
        </p:txBody>
      </p:sp>
    </p:spTree>
    <p:extLst>
      <p:ext uri="{BB962C8B-B14F-4D97-AF65-F5344CB8AC3E}">
        <p14:creationId xmlns:p14="http://schemas.microsoft.com/office/powerpoint/2010/main" val="22414518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lstStyle/>
          <a:p>
            <a:r>
              <a:rPr lang="en-US" dirty="0"/>
              <a:t>Supported Channels</a:t>
            </a:r>
          </a:p>
        </p:txBody>
      </p:sp>
      <p:pic>
        <p:nvPicPr>
          <p:cNvPr id="4" name="Picture 3"/>
          <p:cNvPicPr>
            <a:picLocks noChangeAspect="1"/>
          </p:cNvPicPr>
          <p:nvPr/>
        </p:nvPicPr>
        <p:blipFill rotWithShape="1">
          <a:blip r:embed="rId3"/>
          <a:srcRect l="3788" t="16145" r="5303" b="5821"/>
          <a:stretch/>
        </p:blipFill>
        <p:spPr>
          <a:xfrm>
            <a:off x="961184" y="1516343"/>
            <a:ext cx="10561399" cy="5104676"/>
          </a:xfrm>
          <a:prstGeom prst="rect">
            <a:avLst/>
          </a:prstGeom>
        </p:spPr>
      </p:pic>
    </p:spTree>
    <p:extLst>
      <p:ext uri="{BB962C8B-B14F-4D97-AF65-F5344CB8AC3E}">
        <p14:creationId xmlns:p14="http://schemas.microsoft.com/office/powerpoint/2010/main" val="33653237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Bots</a:t>
            </a:r>
          </a:p>
        </p:txBody>
      </p:sp>
    </p:spTree>
    <p:extLst>
      <p:ext uri="{BB962C8B-B14F-4D97-AF65-F5344CB8AC3E}">
        <p14:creationId xmlns:p14="http://schemas.microsoft.com/office/powerpoint/2010/main" val="24651191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Org Bot – Vacation Reporting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920" y="1366777"/>
            <a:ext cx="2621261" cy="4662351"/>
          </a:xfrm>
          <a:prstGeom prst="rect">
            <a:avLst/>
          </a:prstGeom>
          <a:ln>
            <a:solidFill>
              <a:srgbClr val="7F7F7F"/>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998" y="1366775"/>
            <a:ext cx="2621261" cy="4662352"/>
          </a:xfrm>
          <a:prstGeom prst="rect">
            <a:avLst/>
          </a:prstGeom>
          <a:ln>
            <a:solidFill>
              <a:srgbClr val="7F7F7F"/>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5076" y="1366775"/>
            <a:ext cx="2621261" cy="4662352"/>
          </a:xfrm>
          <a:prstGeom prst="rect">
            <a:avLst/>
          </a:prstGeom>
          <a:ln>
            <a:solidFill>
              <a:srgbClr val="7F7F7F"/>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152" y="1366775"/>
            <a:ext cx="2621262" cy="4662352"/>
          </a:xfrm>
          <a:prstGeom prst="rect">
            <a:avLst/>
          </a:prstGeom>
          <a:ln>
            <a:solidFill>
              <a:srgbClr val="7F7F7F"/>
            </a:solidFill>
          </a:ln>
        </p:spPr>
      </p:pic>
    </p:spTree>
    <p:extLst>
      <p:ext uri="{BB962C8B-B14F-4D97-AF65-F5344CB8AC3E}">
        <p14:creationId xmlns:p14="http://schemas.microsoft.com/office/powerpoint/2010/main" val="26715195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547638"/>
          </a:xfrm>
        </p:spPr>
        <p:txBody>
          <a:bodyPr/>
          <a:lstStyle/>
          <a:p>
            <a:r>
              <a:rPr lang="en-US" sz="7341" dirty="0"/>
              <a:t>Getting Started with Azure Bot</a:t>
            </a:r>
            <a:br>
              <a:rPr lang="en-US" sz="7341" dirty="0"/>
            </a:br>
            <a:br>
              <a:rPr lang="en-US" sz="7341" dirty="0"/>
            </a:br>
            <a:r>
              <a:rPr lang="en-US" sz="4800" dirty="0"/>
              <a:t>www.botframework.com</a:t>
            </a:r>
            <a:br>
              <a:rPr lang="en-US" sz="4800" dirty="0"/>
            </a:br>
            <a:r>
              <a:rPr lang="en-US" sz="4800" dirty="0"/>
              <a:t>github.com/Microsoft/</a:t>
            </a:r>
            <a:r>
              <a:rPr lang="en-US" sz="4800" dirty="0" err="1"/>
              <a:t>BotBuilder</a:t>
            </a:r>
            <a:endParaRPr lang="en-US" dirty="0"/>
          </a:p>
        </p:txBody>
      </p:sp>
    </p:spTree>
    <p:extLst>
      <p:ext uri="{BB962C8B-B14F-4D97-AF65-F5344CB8AC3E}">
        <p14:creationId xmlns:p14="http://schemas.microsoft.com/office/powerpoint/2010/main" val="40422565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APIs</a:t>
            </a:r>
          </a:p>
        </p:txBody>
      </p:sp>
    </p:spTree>
    <p:extLst>
      <p:ext uri="{BB962C8B-B14F-4D97-AF65-F5344CB8AC3E}">
        <p14:creationId xmlns:p14="http://schemas.microsoft.com/office/powerpoint/2010/main" val="12428394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Skype for Business</a:t>
            </a:r>
            <a:endParaRPr lang="en-US" dirty="0"/>
          </a:p>
        </p:txBody>
      </p:sp>
    </p:spTree>
    <p:extLst>
      <p:ext uri="{BB962C8B-B14F-4D97-AF65-F5344CB8AC3E}">
        <p14:creationId xmlns:p14="http://schemas.microsoft.com/office/powerpoint/2010/main" val="16675781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Engage users through conversations</a:t>
            </a:r>
          </a:p>
        </p:txBody>
      </p:sp>
      <p:sp>
        <p:nvSpPr>
          <p:cNvPr id="16" name="TextBox 15"/>
          <p:cNvSpPr txBox="1"/>
          <p:nvPr/>
        </p:nvSpPr>
        <p:spPr>
          <a:xfrm>
            <a:off x="385" y="3450073"/>
            <a:ext cx="3324076" cy="960263"/>
          </a:xfrm>
          <a:prstGeom prst="rect">
            <a:avLst/>
          </a:prstGeom>
          <a:solidFill>
            <a:srgbClr val="F8F8F8"/>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Connect your service to conversations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17" name="TextBox 16"/>
          <p:cNvSpPr txBox="1"/>
          <p:nvPr/>
        </p:nvSpPr>
        <p:spPr>
          <a:xfrm>
            <a:off x="9052846" y="3450074"/>
            <a:ext cx="3383629" cy="960263"/>
          </a:xfrm>
          <a:prstGeom prst="rect">
            <a:avLst/>
          </a:prstGeom>
          <a:noFill/>
        </p:spPr>
        <p:txBody>
          <a:bodyPr wrap="square" lIns="27432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rPr>
              <a:t>Embed conversations in your app</a:t>
            </a:r>
          </a:p>
        </p:txBody>
      </p:sp>
      <p:pic>
        <p:nvPicPr>
          <p:cNvPr id="7" name="Picture 6"/>
          <p:cNvPicPr>
            <a:picLocks noChangeAspect="1"/>
          </p:cNvPicPr>
          <p:nvPr/>
        </p:nvPicPr>
        <p:blipFill rotWithShape="1">
          <a:blip r:embed="rId3"/>
          <a:srcRect l="19219" t="12963" r="26090" b="5000"/>
          <a:stretch/>
        </p:blipFill>
        <p:spPr>
          <a:xfrm>
            <a:off x="4117655" y="1847025"/>
            <a:ext cx="4218134" cy="4218134"/>
          </a:xfrm>
          <a:prstGeom prst="ellipse">
            <a:avLst/>
          </a:prstGeom>
          <a:ln w="19050">
            <a:solidFill>
              <a:schemeClr val="bg1">
                <a:lumMod val="85000"/>
              </a:schemeClr>
            </a:solidFill>
          </a:ln>
        </p:spPr>
      </p:pic>
      <p:sp>
        <p:nvSpPr>
          <p:cNvPr id="9" name="TextBox 8"/>
          <p:cNvSpPr txBox="1"/>
          <p:nvPr/>
        </p:nvSpPr>
        <p:spPr>
          <a:xfrm>
            <a:off x="4496312" y="6065159"/>
            <a:ext cx="344385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Engage &amp; Win users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4" name="Oval 3"/>
          <p:cNvSpPr>
            <a:spLocks noChangeAspect="1"/>
          </p:cNvSpPr>
          <p:nvPr/>
        </p:nvSpPr>
        <p:spPr bwMode="auto">
          <a:xfrm>
            <a:off x="3200750" y="935946"/>
            <a:ext cx="6055159" cy="6058579"/>
          </a:xfrm>
          <a:prstGeom prst="ellipse">
            <a:avLst/>
          </a:prstGeom>
          <a:noFill/>
          <a:ln w="3810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TextBox 10"/>
          <p:cNvSpPr txBox="1"/>
          <p:nvPr/>
        </p:nvSpPr>
        <p:spPr>
          <a:xfrm>
            <a:off x="4496311" y="1212757"/>
            <a:ext cx="344385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Your Apps &amp; Services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5" name="L-Shape 4"/>
          <p:cNvSpPr/>
          <p:nvPr/>
        </p:nvSpPr>
        <p:spPr bwMode="auto">
          <a:xfrm rot="16681986">
            <a:off x="8460923" y="2015905"/>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L-Shape 12"/>
          <p:cNvSpPr/>
          <p:nvPr/>
        </p:nvSpPr>
        <p:spPr bwMode="auto">
          <a:xfrm rot="20926017">
            <a:off x="3535325" y="2026353"/>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L-Shape 13"/>
          <p:cNvSpPr/>
          <p:nvPr/>
        </p:nvSpPr>
        <p:spPr bwMode="auto">
          <a:xfrm rot="21282842">
            <a:off x="8532151" y="5473834"/>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L-Shape 14"/>
          <p:cNvSpPr/>
          <p:nvPr/>
        </p:nvSpPr>
        <p:spPr bwMode="auto">
          <a:xfrm rot="16715987">
            <a:off x="3556874" y="5488929"/>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6212960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42" presetClass="path" presetSubtype="0" decel="100000" fill="hold" grpId="1" nodeType="withEffect">
                                  <p:stCondLst>
                                    <p:cond delay="0"/>
                                  </p:stCondLst>
                                  <p:childTnLst>
                                    <p:animMotion origin="layout" path="M 0 -0.09124 L 0 -1.66591E-6 " pathEditMode="relative" rAng="0" ptsTypes="AA">
                                      <p:cBhvr>
                                        <p:cTn id="9" dur="700" fill="hold"/>
                                        <p:tgtEl>
                                          <p:spTgt spid="11"/>
                                        </p:tgtEl>
                                        <p:attrNameLst>
                                          <p:attrName>ppt_x</p:attrName>
                                          <p:attrName>ppt_y</p:attrName>
                                        </p:attrNameLst>
                                      </p:cBhvr>
                                      <p:rCtr x="0" y="4562"/>
                                    </p:animMotion>
                                  </p:childTnLst>
                                </p:cTn>
                              </p:par>
                            </p:childTnLst>
                          </p:cTn>
                        </p:par>
                        <p:par>
                          <p:cTn id="10" fill="hold">
                            <p:stCondLst>
                              <p:cond delay="7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00"/>
                                        <p:tgtEl>
                                          <p:spTgt spid="9"/>
                                        </p:tgtEl>
                                      </p:cBhvr>
                                    </p:animEffect>
                                  </p:childTnLst>
                                </p:cTn>
                              </p:par>
                              <p:par>
                                <p:cTn id="14" presetID="42" presetClass="path" presetSubtype="0" decel="100000" fill="hold" grpId="1" nodeType="withEffect">
                                  <p:stCondLst>
                                    <p:cond delay="0"/>
                                  </p:stCondLst>
                                  <p:childTnLst>
                                    <p:animMotion origin="layout" path="M 0 -0.09124 L 0 1.734E-6 " pathEditMode="relative" rAng="0" ptsTypes="AA">
                                      <p:cBhvr>
                                        <p:cTn id="15" dur="700" fill="hold"/>
                                        <p:tgtEl>
                                          <p:spTgt spid="9"/>
                                        </p:tgtEl>
                                        <p:attrNameLst>
                                          <p:attrName>ppt_x</p:attrName>
                                          <p:attrName>ppt_y</p:attrName>
                                        </p:attrNameLst>
                                      </p:cBhvr>
                                      <p:rCtr x="0" y="4562"/>
                                    </p:animMotion>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par>
                          <p:cTn id="21" fill="hold">
                            <p:stCondLst>
                              <p:cond delay="500"/>
                            </p:stCondLst>
                            <p:childTnLst>
                              <p:par>
                                <p:cTn id="22" presetID="10" presetClass="entr" presetSubtype="0" fill="hold" grpId="0" nodeType="afterEffect">
                                  <p:stCondLst>
                                    <p:cond delay="2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700"/>
                                        <p:tgtEl>
                                          <p:spTgt spid="16"/>
                                        </p:tgtEl>
                                      </p:cBhvr>
                                    </p:animEffect>
                                  </p:childTnLst>
                                </p:cTn>
                              </p:par>
                              <p:par>
                                <p:cTn id="25" presetID="42" presetClass="path" presetSubtype="0" decel="100000" fill="hold" grpId="1" nodeType="withEffect">
                                  <p:stCondLst>
                                    <p:cond delay="200"/>
                                  </p:stCondLst>
                                  <p:childTnLst>
                                    <p:animMotion origin="layout" path="M 1.79985E-6 -0.09124 L 1.79985E-6 -3.99909E-6 " pathEditMode="relative" rAng="0" ptsTypes="AA">
                                      <p:cBhvr>
                                        <p:cTn id="26" dur="700" fill="hold"/>
                                        <p:tgtEl>
                                          <p:spTgt spid="16"/>
                                        </p:tgtEl>
                                        <p:attrNameLst>
                                          <p:attrName>ppt_x</p:attrName>
                                          <p:attrName>ppt_y</p:attrName>
                                        </p:attrNameLst>
                                      </p:cBhvr>
                                      <p:rCtr x="0" y="4562"/>
                                    </p:animMotion>
                                  </p:childTnLst>
                                </p:cTn>
                              </p:par>
                              <p:par>
                                <p:cTn id="27" presetID="10" presetClass="entr" presetSubtype="0" fill="hold" grpId="0" nodeType="withEffect">
                                  <p:stCondLst>
                                    <p:cond delay="2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700"/>
                                        <p:tgtEl>
                                          <p:spTgt spid="17"/>
                                        </p:tgtEl>
                                      </p:cBhvr>
                                    </p:animEffect>
                                  </p:childTnLst>
                                </p:cTn>
                              </p:par>
                              <p:par>
                                <p:cTn id="30" presetID="42" presetClass="path" presetSubtype="0" decel="100000" fill="hold" grpId="1" nodeType="withEffect">
                                  <p:stCondLst>
                                    <p:cond delay="200"/>
                                  </p:stCondLst>
                                  <p:childTnLst>
                                    <p:animMotion origin="layout" path="M 3.52566E-6 -0.09124 L 3.52566E-6 -3.99909E-6 " pathEditMode="relative" rAng="0" ptsTypes="AA">
                                      <p:cBhvr>
                                        <p:cTn id="31" dur="700" fill="hold"/>
                                        <p:tgtEl>
                                          <p:spTgt spid="17"/>
                                        </p:tgtEl>
                                        <p:attrNameLst>
                                          <p:attrName>ppt_x</p:attrName>
                                          <p:attrName>ppt_y</p:attrName>
                                        </p:attrNameLst>
                                      </p:cBhvr>
                                      <p:rCtr x="0" y="4562"/>
                                    </p:animMotion>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19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p:bldP spid="17" grpId="1"/>
      <p:bldP spid="9" grpId="0"/>
      <p:bldP spid="9" grpId="1"/>
      <p:bldP spid="4" grpId="0" animBg="1"/>
      <p:bldP spid="11" grpId="0"/>
      <p:bldP spid="11" grpId="1"/>
      <p:bldP spid="5" grpId="0" animBg="1"/>
      <p:bldP spid="13" grpId="0" animBg="1"/>
      <p:bldP spid="14"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399369"/>
            <a:ext cx="5409356" cy="4319772"/>
          </a:xfrm>
        </p:spPr>
        <p:txBody>
          <a:bodyPr/>
          <a:lstStyle/>
          <a:p>
            <a:pPr marL="0" indent="0">
              <a:buNone/>
            </a:pPr>
            <a:r>
              <a:rPr lang="en-US" sz="2800" dirty="0"/>
              <a:t>Bring awareness and instant engagement to the people-centric web and mobile experiences they already use every day:</a:t>
            </a:r>
          </a:p>
          <a:p>
            <a:endParaRPr lang="en-US" sz="3264" dirty="0"/>
          </a:p>
          <a:p>
            <a:r>
              <a:rPr lang="en-US" sz="2400" dirty="0"/>
              <a:t>Approval workflows</a:t>
            </a:r>
          </a:p>
          <a:p>
            <a:r>
              <a:rPr lang="en-US" sz="2400" dirty="0"/>
              <a:t>Help Desk and Chat Support</a:t>
            </a:r>
          </a:p>
          <a:p>
            <a:r>
              <a:rPr lang="en-US" sz="2400" dirty="0"/>
              <a:t>“Meet Now” with virtual teams</a:t>
            </a:r>
          </a:p>
          <a:p>
            <a:r>
              <a:rPr lang="en-US" sz="2400" dirty="0"/>
              <a:t>CRM and Sales teams</a:t>
            </a:r>
          </a:p>
          <a:p>
            <a:r>
              <a:rPr lang="en-US" sz="2400" dirty="0"/>
              <a:t>and many more…</a:t>
            </a:r>
            <a:endParaRPr lang="en-US" sz="2800" dirty="0"/>
          </a:p>
        </p:txBody>
      </p:sp>
      <p:sp>
        <p:nvSpPr>
          <p:cNvPr id="3" name="Title 2"/>
          <p:cNvSpPr>
            <a:spLocks noGrp="1"/>
          </p:cNvSpPr>
          <p:nvPr>
            <p:ph type="title"/>
          </p:nvPr>
        </p:nvSpPr>
        <p:spPr/>
        <p:txBody>
          <a:bodyPr/>
          <a:lstStyle/>
          <a:p>
            <a:r>
              <a:rPr lang="en-US" dirty="0"/>
              <a:t>Line of Business App Integration</a:t>
            </a:r>
          </a:p>
        </p:txBody>
      </p:sp>
      <p:pic>
        <p:nvPicPr>
          <p:cNvPr id="4" name="Picture 3"/>
          <p:cNvPicPr>
            <a:picLocks noChangeAspect="1"/>
          </p:cNvPicPr>
          <p:nvPr/>
        </p:nvPicPr>
        <p:blipFill>
          <a:blip r:embed="rId2"/>
          <a:stretch>
            <a:fillRect/>
          </a:stretch>
        </p:blipFill>
        <p:spPr>
          <a:xfrm>
            <a:off x="5684837" y="1399369"/>
            <a:ext cx="6215063" cy="4762500"/>
          </a:xfrm>
          <a:prstGeom prst="rect">
            <a:avLst/>
          </a:prstGeom>
          <a:effectLst>
            <a:softEdge rad="127000"/>
          </a:effectLst>
        </p:spPr>
      </p:pic>
    </p:spTree>
    <p:extLst>
      <p:ext uri="{BB962C8B-B14F-4D97-AF65-F5344CB8AC3E}">
        <p14:creationId xmlns:p14="http://schemas.microsoft.com/office/powerpoint/2010/main" val="23766953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0" y="1399369"/>
            <a:ext cx="5968965" cy="4542077"/>
          </a:xfrm>
        </p:spPr>
        <p:txBody>
          <a:bodyPr/>
          <a:lstStyle/>
          <a:p>
            <a:pPr marL="0" indent="0">
              <a:buNone/>
            </a:pPr>
            <a:r>
              <a:rPr lang="en-US" sz="3264" dirty="0"/>
              <a:t>Clients get integrated, personal, audio/video engagement with web and mobile experiences:</a:t>
            </a:r>
          </a:p>
          <a:p>
            <a:endParaRPr lang="en-US" sz="3264" dirty="0"/>
          </a:p>
          <a:p>
            <a:r>
              <a:rPr lang="en-US" sz="2800" dirty="0"/>
              <a:t>Wealth management</a:t>
            </a:r>
          </a:p>
          <a:p>
            <a:r>
              <a:rPr lang="en-US" sz="2800" dirty="0"/>
              <a:t>Telehealth Virtual Office Visit</a:t>
            </a:r>
          </a:p>
          <a:p>
            <a:r>
              <a:rPr lang="en-US" sz="2800" dirty="0"/>
              <a:t>Ad-hoc advisor engagement</a:t>
            </a:r>
          </a:p>
          <a:p>
            <a:r>
              <a:rPr lang="en-US" sz="2800" dirty="0"/>
              <a:t>Remote interviews</a:t>
            </a:r>
          </a:p>
          <a:p>
            <a:endParaRPr lang="en-US" sz="3264" dirty="0"/>
          </a:p>
        </p:txBody>
      </p:sp>
      <p:sp>
        <p:nvSpPr>
          <p:cNvPr id="3" name="Title 2"/>
          <p:cNvSpPr>
            <a:spLocks noGrp="1"/>
          </p:cNvSpPr>
          <p:nvPr>
            <p:ph type="title"/>
          </p:nvPr>
        </p:nvSpPr>
        <p:spPr/>
        <p:txBody>
          <a:bodyPr/>
          <a:lstStyle/>
          <a:p>
            <a:r>
              <a:rPr lang="en-US" sz="4400" dirty="0"/>
              <a:t>Remote Advisor: Client </a:t>
            </a:r>
            <a:r>
              <a:rPr lang="en-US" sz="4400" dirty="0">
                <a:sym typeface="Wingdings" panose="05000000000000000000" pitchFamily="2" charset="2"/>
              </a:rPr>
              <a:t> Advisor</a:t>
            </a:r>
            <a:endParaRPr lang="en-US" sz="4400" dirty="0"/>
          </a:p>
        </p:txBody>
      </p:sp>
      <p:pic>
        <p:nvPicPr>
          <p:cNvPr id="8" name="Picture 7"/>
          <p:cNvPicPr>
            <a:picLocks noChangeAspect="1"/>
          </p:cNvPicPr>
          <p:nvPr/>
        </p:nvPicPr>
        <p:blipFill>
          <a:blip r:embed="rId2"/>
          <a:stretch>
            <a:fillRect/>
          </a:stretch>
        </p:blipFill>
        <p:spPr>
          <a:xfrm>
            <a:off x="6649228" y="1440918"/>
            <a:ext cx="5514975" cy="5410200"/>
          </a:xfrm>
          <a:prstGeom prst="rect">
            <a:avLst/>
          </a:prstGeom>
          <a:effectLst>
            <a:softEdge rad="127000"/>
          </a:effectLst>
        </p:spPr>
      </p:pic>
    </p:spTree>
    <p:extLst>
      <p:ext uri="{BB962C8B-B14F-4D97-AF65-F5344CB8AC3E}">
        <p14:creationId xmlns:p14="http://schemas.microsoft.com/office/powerpoint/2010/main" val="17909031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Containers</a:t>
            </a:r>
          </a:p>
        </p:txBody>
      </p:sp>
    </p:spTree>
    <p:extLst>
      <p:ext uri="{BB962C8B-B14F-4D97-AF65-F5344CB8AC3E}">
        <p14:creationId xmlns:p14="http://schemas.microsoft.com/office/powerpoint/2010/main" val="24156902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580" y="3731022"/>
            <a:ext cx="4306493" cy="1902374"/>
          </a:xfrm>
          <a:prstGeom prst="rect">
            <a:avLst/>
          </a:prstGeom>
          <a:noFill/>
          <a:ln>
            <a:solidFill>
              <a:schemeClr val="bg1">
                <a:lumMod val="65000"/>
              </a:schemeClr>
            </a:solidFill>
            <a:prstDash val="lgDash"/>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Easy, seamless engagement</a:t>
            </a:r>
          </a:p>
        </p:txBody>
      </p:sp>
      <p:sp>
        <p:nvSpPr>
          <p:cNvPr id="18" name="TextBox 17"/>
          <p:cNvSpPr txBox="1"/>
          <p:nvPr/>
        </p:nvSpPr>
        <p:spPr>
          <a:xfrm>
            <a:off x="565554" y="4186881"/>
            <a:ext cx="4198519" cy="1308050"/>
          </a:xfrm>
          <a:prstGeom prst="rect">
            <a:avLst/>
          </a:prstGeom>
          <a:noFill/>
        </p:spPr>
        <p:txBody>
          <a:bodyPr wrap="square" rtlCol="0">
            <a:spAutoFit/>
          </a:bodyPr>
          <a:lstStyle/>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cs typeface="Segoe UI" panose="020B0502040204020203" pitchFamily="34" charset="0"/>
              </a:rPr>
              <a:t>Download single provider app from store</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cs typeface="Segoe UI" panose="020B0502040204020203" pitchFamily="34" charset="0"/>
              </a:rPr>
              <a:t>Single Sign-on using provider credentials</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Collab in app context</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Seamless voice + video</a:t>
            </a:r>
          </a:p>
        </p:txBody>
      </p:sp>
      <p:sp>
        <p:nvSpPr>
          <p:cNvPr id="22" name="TextBox 21"/>
          <p:cNvSpPr txBox="1"/>
          <p:nvPr/>
        </p:nvSpPr>
        <p:spPr>
          <a:xfrm>
            <a:off x="8974371" y="1700351"/>
            <a:ext cx="1592250" cy="4143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Providers</a:t>
            </a:r>
          </a:p>
        </p:txBody>
      </p:sp>
      <p:sp>
        <p:nvSpPr>
          <p:cNvPr id="23" name="TextBox 22"/>
          <p:cNvSpPr txBox="1"/>
          <p:nvPr/>
        </p:nvSpPr>
        <p:spPr>
          <a:xfrm>
            <a:off x="1814701" y="1700351"/>
            <a:ext cx="1592250" cy="4143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Customers</a:t>
            </a:r>
          </a:p>
        </p:txBody>
      </p:sp>
      <p:sp>
        <p:nvSpPr>
          <p:cNvPr id="26" name="TextBox 25"/>
          <p:cNvSpPr txBox="1"/>
          <p:nvPr/>
        </p:nvSpPr>
        <p:spPr>
          <a:xfrm>
            <a:off x="8260462" y="4220064"/>
            <a:ext cx="3897499" cy="984885"/>
          </a:xfrm>
          <a:prstGeom prst="rect">
            <a:avLst/>
          </a:prstGeom>
          <a:noFill/>
        </p:spPr>
        <p:txBody>
          <a:bodyPr wrap="square" rtlCol="0">
            <a:spAutoFit/>
          </a:bodyPr>
          <a:lstStyle/>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Voice + Video</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Shared context with customer</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Integrated agent experience</a:t>
            </a:r>
          </a:p>
        </p:txBody>
      </p:sp>
      <p:sp>
        <p:nvSpPr>
          <p:cNvPr id="20" name="Freeform 252"/>
          <p:cNvSpPr>
            <a:spLocks noEditPoints="1"/>
          </p:cNvSpPr>
          <p:nvPr/>
        </p:nvSpPr>
        <p:spPr bwMode="auto">
          <a:xfrm>
            <a:off x="9383571" y="2684184"/>
            <a:ext cx="773850" cy="827193"/>
          </a:xfrm>
          <a:custGeom>
            <a:avLst/>
            <a:gdLst>
              <a:gd name="T0" fmla="*/ 88 w 104"/>
              <a:gd name="T1" fmla="*/ 60 h 112"/>
              <a:gd name="T2" fmla="*/ 96 w 104"/>
              <a:gd name="T3" fmla="*/ 68 h 112"/>
              <a:gd name="T4" fmla="*/ 104 w 104"/>
              <a:gd name="T5" fmla="*/ 60 h 112"/>
              <a:gd name="T6" fmla="*/ 104 w 104"/>
              <a:gd name="T7" fmla="*/ 52 h 112"/>
              <a:gd name="T8" fmla="*/ 52 w 104"/>
              <a:gd name="T9" fmla="*/ 0 h 112"/>
              <a:gd name="T10" fmla="*/ 0 w 104"/>
              <a:gd name="T11" fmla="*/ 52 h 112"/>
              <a:gd name="T12" fmla="*/ 0 w 104"/>
              <a:gd name="T13" fmla="*/ 60 h 112"/>
              <a:gd name="T14" fmla="*/ 0 w 104"/>
              <a:gd name="T15" fmla="*/ 68 h 112"/>
              <a:gd name="T16" fmla="*/ 0 w 104"/>
              <a:gd name="T17" fmla="*/ 72 h 112"/>
              <a:gd name="T18" fmla="*/ 0 w 104"/>
              <a:gd name="T19" fmla="*/ 76 h 112"/>
              <a:gd name="T20" fmla="*/ 0 w 104"/>
              <a:gd name="T21" fmla="*/ 88 h 112"/>
              <a:gd name="T22" fmla="*/ 24 w 104"/>
              <a:gd name="T23" fmla="*/ 112 h 112"/>
              <a:gd name="T24" fmla="*/ 40 w 104"/>
              <a:gd name="T25" fmla="*/ 112 h 112"/>
              <a:gd name="T26" fmla="*/ 48 w 104"/>
              <a:gd name="T27" fmla="*/ 104 h 112"/>
              <a:gd name="T28" fmla="*/ 40 w 104"/>
              <a:gd name="T29" fmla="*/ 96 h 112"/>
              <a:gd name="T30" fmla="*/ 32 w 104"/>
              <a:gd name="T31" fmla="*/ 104 h 112"/>
              <a:gd name="T32" fmla="*/ 24 w 104"/>
              <a:gd name="T33" fmla="*/ 104 h 112"/>
              <a:gd name="T34" fmla="*/ 8 w 104"/>
              <a:gd name="T35" fmla="*/ 88 h 112"/>
              <a:gd name="T36" fmla="*/ 8 w 104"/>
              <a:gd name="T37" fmla="*/ 87 h 112"/>
              <a:gd name="T38" fmla="*/ 12 w 104"/>
              <a:gd name="T39" fmla="*/ 88 h 112"/>
              <a:gd name="T40" fmla="*/ 24 w 104"/>
              <a:gd name="T41" fmla="*/ 88 h 112"/>
              <a:gd name="T42" fmla="*/ 24 w 104"/>
              <a:gd name="T43" fmla="*/ 48 h 112"/>
              <a:gd name="T44" fmla="*/ 12 w 104"/>
              <a:gd name="T45" fmla="*/ 48 h 112"/>
              <a:gd name="T46" fmla="*/ 8 w 104"/>
              <a:gd name="T47" fmla="*/ 48 h 112"/>
              <a:gd name="T48" fmla="*/ 52 w 104"/>
              <a:gd name="T49" fmla="*/ 8 h 112"/>
              <a:gd name="T50" fmla="*/ 96 w 104"/>
              <a:gd name="T51" fmla="*/ 52 h 112"/>
              <a:gd name="T52" fmla="*/ 88 w 104"/>
              <a:gd name="T53" fmla="*/ 60 h 112"/>
              <a:gd name="T54" fmla="*/ 12 w 104"/>
              <a:gd name="T55" fmla="*/ 56 h 112"/>
              <a:gd name="T56" fmla="*/ 16 w 104"/>
              <a:gd name="T57" fmla="*/ 56 h 112"/>
              <a:gd name="T58" fmla="*/ 16 w 104"/>
              <a:gd name="T59" fmla="*/ 80 h 112"/>
              <a:gd name="T60" fmla="*/ 12 w 104"/>
              <a:gd name="T61" fmla="*/ 80 h 112"/>
              <a:gd name="T62" fmla="*/ 8 w 104"/>
              <a:gd name="T63" fmla="*/ 76 h 112"/>
              <a:gd name="T64" fmla="*/ 8 w 104"/>
              <a:gd name="T65" fmla="*/ 72 h 112"/>
              <a:gd name="T66" fmla="*/ 8 w 104"/>
              <a:gd name="T67" fmla="*/ 68 h 112"/>
              <a:gd name="T68" fmla="*/ 8 w 104"/>
              <a:gd name="T69" fmla="*/ 60 h 112"/>
              <a:gd name="T70" fmla="*/ 12 w 104"/>
              <a:gd name="T71"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88" y="60"/>
                </a:moveTo>
                <a:cubicBezTo>
                  <a:pt x="88" y="64"/>
                  <a:pt x="92" y="68"/>
                  <a:pt x="96" y="68"/>
                </a:cubicBezTo>
                <a:cubicBezTo>
                  <a:pt x="101" y="68"/>
                  <a:pt x="104" y="64"/>
                  <a:pt x="104" y="60"/>
                </a:cubicBezTo>
                <a:cubicBezTo>
                  <a:pt x="104" y="52"/>
                  <a:pt x="104" y="52"/>
                  <a:pt x="104" y="52"/>
                </a:cubicBezTo>
                <a:cubicBezTo>
                  <a:pt x="104" y="23"/>
                  <a:pt x="81" y="0"/>
                  <a:pt x="52" y="0"/>
                </a:cubicBezTo>
                <a:cubicBezTo>
                  <a:pt x="24"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cubicBezTo>
                  <a:pt x="40" y="112"/>
                  <a:pt x="40" y="112"/>
                  <a:pt x="40" y="112"/>
                </a:cubicBezTo>
                <a:cubicBezTo>
                  <a:pt x="45" y="112"/>
                  <a:pt x="48" y="108"/>
                  <a:pt x="48" y="104"/>
                </a:cubicBezTo>
                <a:cubicBezTo>
                  <a:pt x="48" y="99"/>
                  <a:pt x="45" y="96"/>
                  <a:pt x="40" y="96"/>
                </a:cubicBezTo>
                <a:cubicBezTo>
                  <a:pt x="36" y="96"/>
                  <a:pt x="32" y="99"/>
                  <a:pt x="32" y="104"/>
                </a:cubicBezTo>
                <a:cubicBezTo>
                  <a:pt x="24" y="104"/>
                  <a:pt x="24" y="104"/>
                  <a:pt x="24" y="104"/>
                </a:cubicBezTo>
                <a:cubicBezTo>
                  <a:pt x="15" y="104"/>
                  <a:pt x="8" y="96"/>
                  <a:pt x="8" y="88"/>
                </a:cubicBezTo>
                <a:cubicBezTo>
                  <a:pt x="8" y="87"/>
                  <a:pt x="8" y="87"/>
                  <a:pt x="8" y="87"/>
                </a:cubicBezTo>
                <a:cubicBezTo>
                  <a:pt x="9" y="87"/>
                  <a:pt x="11" y="88"/>
                  <a:pt x="12" y="88"/>
                </a:cubicBezTo>
                <a:cubicBezTo>
                  <a:pt x="24" y="88"/>
                  <a:pt x="24" y="88"/>
                  <a:pt x="24" y="88"/>
                </a:cubicBezTo>
                <a:cubicBezTo>
                  <a:pt x="24" y="48"/>
                  <a:pt x="24" y="48"/>
                  <a:pt x="24" y="48"/>
                </a:cubicBezTo>
                <a:cubicBezTo>
                  <a:pt x="12" y="48"/>
                  <a:pt x="12" y="48"/>
                  <a:pt x="12" y="48"/>
                </a:cubicBezTo>
                <a:cubicBezTo>
                  <a:pt x="11" y="48"/>
                  <a:pt x="10" y="48"/>
                  <a:pt x="8" y="48"/>
                </a:cubicBezTo>
                <a:cubicBezTo>
                  <a:pt x="10" y="26"/>
                  <a:pt x="29" y="8"/>
                  <a:pt x="52" y="8"/>
                </a:cubicBezTo>
                <a:cubicBezTo>
                  <a:pt x="76" y="8"/>
                  <a:pt x="96" y="27"/>
                  <a:pt x="96" y="52"/>
                </a:cubicBezTo>
                <a:cubicBezTo>
                  <a:pt x="92" y="52"/>
                  <a:pt x="88" y="55"/>
                  <a:pt x="88" y="60"/>
                </a:cubicBezTo>
                <a:close/>
                <a:moveTo>
                  <a:pt x="12" y="56"/>
                </a:move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cubicBezTo>
                  <a:pt x="8" y="68"/>
                  <a:pt x="8" y="68"/>
                  <a:pt x="8" y="68"/>
                </a:cubicBezTo>
                <a:cubicBezTo>
                  <a:pt x="8" y="60"/>
                  <a:pt x="8" y="60"/>
                  <a:pt x="8" y="60"/>
                </a:cubicBezTo>
                <a:cubicBezTo>
                  <a:pt x="8" y="57"/>
                  <a:pt x="10" y="56"/>
                  <a:pt x="12" y="5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4"/>
          <p:cNvSpPr>
            <a:spLocks noEditPoints="1"/>
          </p:cNvSpPr>
          <p:nvPr/>
        </p:nvSpPr>
        <p:spPr bwMode="auto">
          <a:xfrm>
            <a:off x="2121306" y="2697268"/>
            <a:ext cx="979040" cy="801023"/>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itle 2"/>
          <p:cNvSpPr>
            <a:spLocks noGrp="1"/>
          </p:cNvSpPr>
          <p:nvPr>
            <p:ph type="title"/>
          </p:nvPr>
        </p:nvSpPr>
        <p:spPr>
          <a:xfrm>
            <a:off x="274639" y="295274"/>
            <a:ext cx="11889564" cy="917575"/>
          </a:xfrm>
        </p:spPr>
        <p:txBody>
          <a:bodyPr/>
          <a:lstStyle/>
          <a:p>
            <a:r>
              <a:rPr lang="en-US" sz="4400" dirty="0"/>
              <a:t>Remote Advisor: Mobility</a:t>
            </a:r>
          </a:p>
        </p:txBody>
      </p:sp>
      <p:pic>
        <p:nvPicPr>
          <p:cNvPr id="17" name="Picture 16"/>
          <p:cNvPicPr>
            <a:picLocks noChangeAspect="1"/>
          </p:cNvPicPr>
          <p:nvPr/>
        </p:nvPicPr>
        <p:blipFill rotWithShape="1">
          <a:blip r:embed="rId3"/>
          <a:srcRect l="6377" t="479" r="4331" b="1856"/>
          <a:stretch/>
        </p:blipFill>
        <p:spPr>
          <a:xfrm>
            <a:off x="5303847" y="1767788"/>
            <a:ext cx="1780799" cy="3879597"/>
          </a:xfrm>
          <a:prstGeom prst="roundRect">
            <a:avLst/>
          </a:prstGeom>
        </p:spPr>
      </p:pic>
      <p:pic>
        <p:nvPicPr>
          <p:cNvPr id="19" name="Picture 18"/>
          <p:cNvPicPr>
            <a:picLocks noChangeAspect="1"/>
          </p:cNvPicPr>
          <p:nvPr/>
        </p:nvPicPr>
        <p:blipFill rotWithShape="1">
          <a:blip r:embed="rId4"/>
          <a:srcRect l="6377" r="4331" b="2363"/>
          <a:stretch/>
        </p:blipFill>
        <p:spPr>
          <a:xfrm>
            <a:off x="5997478" y="2266656"/>
            <a:ext cx="1763323" cy="3840449"/>
          </a:xfrm>
          <a:prstGeom prst="roundRect">
            <a:avLst/>
          </a:prstGeom>
        </p:spPr>
      </p:pic>
      <p:pic>
        <p:nvPicPr>
          <p:cNvPr id="21" name="Picture 20"/>
          <p:cNvPicPr>
            <a:picLocks noChangeAspect="1"/>
          </p:cNvPicPr>
          <p:nvPr/>
        </p:nvPicPr>
        <p:blipFill rotWithShape="1">
          <a:blip r:embed="rId5">
            <a:clrChange>
              <a:clrFrom>
                <a:srgbClr val="FFFFFF"/>
              </a:clrFrom>
              <a:clrTo>
                <a:srgbClr val="FFFFFF">
                  <a:alpha val="0"/>
                </a:srgbClr>
              </a:clrTo>
            </a:clrChange>
          </a:blip>
          <a:srcRect l="3874" t="42850" r="2047" b="26878"/>
          <a:stretch/>
        </p:blipFill>
        <p:spPr>
          <a:xfrm>
            <a:off x="8529149" y="3731022"/>
            <a:ext cx="2615493" cy="455859"/>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09764" y="1725681"/>
            <a:ext cx="1209565" cy="354806"/>
          </a:xfrm>
          <a:prstGeom prst="rect">
            <a:avLst/>
          </a:prstGeom>
        </p:spPr>
      </p:pic>
    </p:spTree>
    <p:extLst>
      <p:ext uri="{BB962C8B-B14F-4D97-AF65-F5344CB8AC3E}">
        <p14:creationId xmlns:p14="http://schemas.microsoft.com/office/powerpoint/2010/main" val="41159158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Remote Advisor: Agent Experience</a:t>
            </a:r>
          </a:p>
        </p:txBody>
      </p:sp>
      <p:sp>
        <p:nvSpPr>
          <p:cNvPr id="7" name="Text Placeholder 1"/>
          <p:cNvSpPr txBox="1">
            <a:spLocks/>
          </p:cNvSpPr>
          <p:nvPr/>
        </p:nvSpPr>
        <p:spPr>
          <a:xfrm>
            <a:off x="421952" y="1212849"/>
            <a:ext cx="6400800" cy="520411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Agents engage using experiences they are comfortable with:</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Dedicated advisor experience with client account context and integrated communications</a:t>
            </a: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Integration with popular CRM and Service Management solutions </a:t>
            </a: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Direct contact via Skype for Business clients for SMEs and ad-hoc consult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pic>
        <p:nvPicPr>
          <p:cNvPr id="6" name="Picture 5"/>
          <p:cNvPicPr>
            <a:picLocks noChangeAspect="1"/>
          </p:cNvPicPr>
          <p:nvPr/>
        </p:nvPicPr>
        <p:blipFill>
          <a:blip r:embed="rId2"/>
          <a:stretch>
            <a:fillRect/>
          </a:stretch>
        </p:blipFill>
        <p:spPr>
          <a:xfrm>
            <a:off x="8732837" y="1212849"/>
            <a:ext cx="2819400" cy="5415727"/>
          </a:xfrm>
          <a:prstGeom prst="rect">
            <a:avLst/>
          </a:prstGeom>
          <a:effectLst>
            <a:softEdge rad="127000"/>
          </a:effectLst>
        </p:spPr>
      </p:pic>
    </p:spTree>
    <p:extLst>
      <p:ext uri="{BB962C8B-B14F-4D97-AF65-F5344CB8AC3E}">
        <p14:creationId xmlns:p14="http://schemas.microsoft.com/office/powerpoint/2010/main" val="3241499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295729"/>
            <a:ext cx="11887878" cy="661009"/>
          </a:xfrm>
        </p:spPr>
        <p:txBody>
          <a:bodyPr/>
          <a:lstStyle/>
          <a:p>
            <a:r>
              <a:rPr lang="en-US" sz="4896" dirty="0">
                <a:solidFill>
                  <a:schemeClr val="tx1"/>
                </a:solidFill>
              </a:rPr>
              <a:t>Skype Developer Platform Design</a:t>
            </a:r>
          </a:p>
        </p:txBody>
      </p:sp>
      <p:sp>
        <p:nvSpPr>
          <p:cNvPr id="4" name="Rectangle 3"/>
          <p:cNvSpPr/>
          <p:nvPr/>
        </p:nvSpPr>
        <p:spPr bwMode="auto">
          <a:xfrm>
            <a:off x="892" y="4167419"/>
            <a:ext cx="12445668" cy="2859741"/>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b"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p:txBody>
      </p:sp>
      <p:sp>
        <p:nvSpPr>
          <p:cNvPr id="5" name="Cloud 4"/>
          <p:cNvSpPr/>
          <p:nvPr/>
        </p:nvSpPr>
        <p:spPr bwMode="auto">
          <a:xfrm>
            <a:off x="1408052" y="3917704"/>
            <a:ext cx="10231719" cy="531035"/>
          </a:xfrm>
          <a:prstGeom prst="cloud">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p:nvSpPr>
        <p:spPr>
          <a:xfrm>
            <a:off x="-127242" y="4126800"/>
            <a:ext cx="1957821" cy="531749"/>
          </a:xfrm>
          <a:prstGeom prst="rect">
            <a:avLst/>
          </a:prstGeom>
          <a:noFill/>
        </p:spPr>
        <p:txBody>
          <a:bodyPr wrap="none" lIns="186445" tIns="149156" rIns="186445" bIns="14915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dirty="0">
                <a:ln>
                  <a:noFill/>
                </a:ln>
                <a:solidFill>
                  <a:sysClr val="windowText" lastClr="000000"/>
                </a:solidFill>
                <a:effectLst/>
                <a:uLnTx/>
                <a:uFillTx/>
                <a:latin typeface="Segoe UI"/>
                <a:ea typeface="+mn-ea"/>
                <a:cs typeface="+mn-cs"/>
              </a:rPr>
              <a:t>Service / Server</a:t>
            </a:r>
          </a:p>
        </p:txBody>
      </p:sp>
      <p:sp>
        <p:nvSpPr>
          <p:cNvPr id="8" name="TextBox 7"/>
          <p:cNvSpPr txBox="1"/>
          <p:nvPr/>
        </p:nvSpPr>
        <p:spPr>
          <a:xfrm>
            <a:off x="-138837" y="3749801"/>
            <a:ext cx="958561" cy="531749"/>
          </a:xfrm>
          <a:prstGeom prst="rect">
            <a:avLst/>
          </a:prstGeom>
          <a:noFill/>
        </p:spPr>
        <p:txBody>
          <a:bodyPr wrap="none" lIns="186445" tIns="149156" rIns="186445" bIns="14915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dirty="0">
                <a:ln>
                  <a:noFill/>
                </a:ln>
                <a:solidFill>
                  <a:sysClr val="windowText" lastClr="000000"/>
                </a:solidFill>
                <a:effectLst/>
                <a:uLnTx/>
                <a:uFillTx/>
                <a:latin typeface="Segoe UI"/>
                <a:ea typeface="+mn-ea"/>
                <a:cs typeface="+mn-cs"/>
              </a:rPr>
              <a:t>Client</a:t>
            </a:r>
          </a:p>
        </p:txBody>
      </p:sp>
      <p:sp>
        <p:nvSpPr>
          <p:cNvPr id="9" name="Rectangle 8"/>
          <p:cNvSpPr/>
          <p:nvPr/>
        </p:nvSpPr>
        <p:spPr>
          <a:xfrm>
            <a:off x="233561" y="5903515"/>
            <a:ext cx="12023440" cy="9006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  Skype Capabilities</a:t>
            </a:r>
          </a:p>
        </p:txBody>
      </p:sp>
      <p:sp>
        <p:nvSpPr>
          <p:cNvPr id="19" name="Rectangle 18"/>
          <p:cNvSpPr/>
          <p:nvPr/>
        </p:nvSpPr>
        <p:spPr>
          <a:xfrm>
            <a:off x="233562" y="4538679"/>
            <a:ext cx="12023439" cy="119693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35" b="0" i="0" u="none" strike="noStrike" kern="1200" cap="none" spc="0" normalizeH="0" baseline="0" noProof="0" dirty="0">
                <a:ln>
                  <a:noFill/>
                </a:ln>
                <a:solidFill>
                  <a:srgbClr val="FFFFFF"/>
                </a:solidFill>
                <a:effectLst/>
                <a:uLnTx/>
                <a:uFillTx/>
                <a:latin typeface="Segoe UI"/>
                <a:ea typeface="+mn-ea"/>
                <a:cs typeface="+mn-cs"/>
              </a:rPr>
              <a:t>  Skype Developer </a:t>
            </a:r>
            <a:r>
              <a:rPr kumimoji="0" lang="en-US" sz="2040" b="0" i="0" u="none" strike="noStrike" kern="1200" cap="none" spc="0" normalizeH="0" baseline="0" noProof="0" dirty="0">
                <a:ln>
                  <a:noFill/>
                </a:ln>
                <a:solidFill>
                  <a:srgbClr val="FFFFFF"/>
                </a:solidFill>
                <a:effectLst/>
                <a:uLnTx/>
                <a:uFillTx/>
                <a:latin typeface="Segoe UI"/>
                <a:ea typeface="+mn-ea"/>
                <a:cs typeface="+mn-cs"/>
              </a:rPr>
              <a:t>Platform</a:t>
            </a:r>
          </a:p>
        </p:txBody>
      </p:sp>
      <p:sp>
        <p:nvSpPr>
          <p:cNvPr id="20" name="TextBox 19"/>
          <p:cNvSpPr txBox="1"/>
          <p:nvPr/>
        </p:nvSpPr>
        <p:spPr>
          <a:xfrm>
            <a:off x="595695" y="4706581"/>
            <a:ext cx="7239055" cy="583739"/>
          </a:xfrm>
          <a:prstGeom prst="rect">
            <a:avLst/>
          </a:prstGeom>
          <a:noFill/>
          <a:ln>
            <a:solidFill>
              <a:schemeClr val="bg1"/>
            </a:solidFill>
            <a:prstDash val="dash"/>
          </a:ln>
        </p:spPr>
        <p:txBody>
          <a:bodyPr wrap="square" lIns="186445" tIns="149156" rIns="186445" bIns="149156" rtlCol="0">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User API / UCWA </a:t>
            </a:r>
          </a:p>
        </p:txBody>
      </p:sp>
      <p:cxnSp>
        <p:nvCxnSpPr>
          <p:cNvPr id="21" name="Straight Arrow Connector 20"/>
          <p:cNvCxnSpPr/>
          <p:nvPr/>
        </p:nvCxnSpPr>
        <p:spPr>
          <a:xfrm flipH="1" flipV="1">
            <a:off x="4215105" y="4183222"/>
            <a:ext cx="116" cy="529127"/>
          </a:xfrm>
          <a:prstGeom prst="straightConnector1">
            <a:avLst/>
          </a:prstGeom>
          <a:ln w="41275">
            <a:solidFill>
              <a:schemeClr val="bg1">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012792" y="4706581"/>
            <a:ext cx="4013020" cy="583738"/>
          </a:xfrm>
          <a:prstGeom prst="rect">
            <a:avLst/>
          </a:prstGeom>
          <a:noFill/>
          <a:ln>
            <a:solidFill>
              <a:schemeClr val="bg1"/>
            </a:solidFill>
            <a:prstDash val="dash"/>
          </a:ln>
        </p:spPr>
        <p:txBody>
          <a:bodyPr wrap="square" lIns="186445" tIns="149156" rIns="186445" bIns="149156" rtlCol="0">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Trusted Application API / UCMA </a:t>
            </a:r>
          </a:p>
        </p:txBody>
      </p:sp>
      <p:cxnSp>
        <p:nvCxnSpPr>
          <p:cNvPr id="39" name="Straight Arrow Connector 38"/>
          <p:cNvCxnSpPr>
            <a:stCxn id="36" idx="0"/>
          </p:cNvCxnSpPr>
          <p:nvPr/>
        </p:nvCxnSpPr>
        <p:spPr>
          <a:xfrm flipV="1">
            <a:off x="10019302" y="4126800"/>
            <a:ext cx="8935" cy="579781"/>
          </a:xfrm>
          <a:prstGeom prst="straightConnector1">
            <a:avLst/>
          </a:prstGeom>
          <a:ln w="41275">
            <a:solidFill>
              <a:schemeClr val="bg1">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5549872" y="4819998"/>
            <a:ext cx="2123425" cy="383928"/>
          </a:xfrm>
          <a:prstGeom prst="rect">
            <a:avLst/>
          </a:prstGeom>
          <a:no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Object Model</a:t>
            </a:r>
          </a:p>
        </p:txBody>
      </p:sp>
      <p:sp>
        <p:nvSpPr>
          <p:cNvPr id="24" name="Rectangle 23"/>
          <p:cNvSpPr/>
          <p:nvPr/>
        </p:nvSpPr>
        <p:spPr>
          <a:xfrm>
            <a:off x="7914345" y="2106049"/>
            <a:ext cx="4249016" cy="3296213"/>
          </a:xfrm>
          <a:prstGeom prst="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6" name="Rectangle 25"/>
          <p:cNvSpPr/>
          <p:nvPr/>
        </p:nvSpPr>
        <p:spPr>
          <a:xfrm>
            <a:off x="8329274" y="2159490"/>
            <a:ext cx="3296282" cy="1571564"/>
          </a:xfrm>
          <a:prstGeom prst="rect">
            <a:avLst/>
          </a:prstGeom>
          <a:solidFill>
            <a:schemeClr val="bg1">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Trusted Application SDK</a:t>
            </a:r>
          </a:p>
        </p:txBody>
      </p:sp>
      <p:sp>
        <p:nvSpPr>
          <p:cNvPr id="29" name="Rectangle 28"/>
          <p:cNvSpPr/>
          <p:nvPr/>
        </p:nvSpPr>
        <p:spPr>
          <a:xfrm>
            <a:off x="8338756" y="1292225"/>
            <a:ext cx="3286801" cy="7732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Your </a:t>
            </a:r>
            <a:r>
              <a:rPr kumimoji="0" lang="en-US" sz="2040" b="0" i="0" u="none" strike="noStrike" kern="0" cap="none" spc="0" normalizeH="0" baseline="0" noProof="0" dirty="0">
                <a:ln>
                  <a:noFill/>
                </a:ln>
                <a:solidFill>
                  <a:srgbClr val="FFFFFF"/>
                </a:solidFill>
                <a:effectLst/>
                <a:uLnTx/>
                <a:uFillTx/>
                <a:latin typeface="Segoe UI"/>
              </a:rPr>
              <a:t>service / bot</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p:cNvSpPr/>
          <p:nvPr/>
        </p:nvSpPr>
        <p:spPr>
          <a:xfrm>
            <a:off x="10241553" y="2165037"/>
            <a:ext cx="1398218" cy="6708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5" b="0" i="0" u="none" strike="noStrike" kern="1200" cap="none" spc="0" normalizeH="0" baseline="0" noProof="0" dirty="0">
                <a:ln>
                  <a:noFill/>
                </a:ln>
                <a:solidFill>
                  <a:srgbClr val="FFFFFF"/>
                </a:solidFill>
                <a:effectLst/>
                <a:uLnTx/>
                <a:uFillTx/>
                <a:latin typeface="Segoe UI"/>
                <a:ea typeface="+mn-ea"/>
                <a:cs typeface="+mn-cs"/>
              </a:rPr>
              <a:t>Bot Framework</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Rectangle 17"/>
          <p:cNvSpPr/>
          <p:nvPr/>
        </p:nvSpPr>
        <p:spPr>
          <a:xfrm>
            <a:off x="741855" y="2139647"/>
            <a:ext cx="3233875" cy="15713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Skype Web SDK</a:t>
            </a:r>
          </a:p>
        </p:txBody>
      </p:sp>
      <p:sp>
        <p:nvSpPr>
          <p:cNvPr id="22" name="Rectangle 21"/>
          <p:cNvSpPr/>
          <p:nvPr/>
        </p:nvSpPr>
        <p:spPr>
          <a:xfrm>
            <a:off x="893903" y="3243234"/>
            <a:ext cx="1426540" cy="395666"/>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Object Model</a:t>
            </a:r>
          </a:p>
        </p:txBody>
      </p:sp>
      <p:sp>
        <p:nvSpPr>
          <p:cNvPr id="23" name="TextBox 22"/>
          <p:cNvSpPr txBox="1"/>
          <p:nvPr/>
        </p:nvSpPr>
        <p:spPr>
          <a:xfrm>
            <a:off x="1255751" y="2833334"/>
            <a:ext cx="2206081" cy="350280"/>
          </a:xfrm>
          <a:prstGeom prst="rect">
            <a:avLst/>
          </a:prstGeom>
          <a:noFill/>
        </p:spPr>
        <p:txBody>
          <a:bodyPr wrap="square" rtlCol="0">
            <a:spAutoFit/>
          </a:bodyP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JavaScript</a:t>
            </a:r>
          </a:p>
        </p:txBody>
      </p:sp>
      <p:grpSp>
        <p:nvGrpSpPr>
          <p:cNvPr id="25" name="Group 24"/>
          <p:cNvGrpSpPr/>
          <p:nvPr/>
        </p:nvGrpSpPr>
        <p:grpSpPr>
          <a:xfrm>
            <a:off x="4298018" y="2139648"/>
            <a:ext cx="3295814" cy="1571341"/>
            <a:chOff x="9077874" y="1107938"/>
            <a:chExt cx="1572730" cy="1760017"/>
          </a:xfrm>
          <a:solidFill>
            <a:schemeClr val="bg1">
              <a:lumMod val="65000"/>
            </a:schemeClr>
          </a:solidFill>
        </p:grpSpPr>
        <p:sp>
          <p:nvSpPr>
            <p:cNvPr id="27" name="Rectangle 26"/>
            <p:cNvSpPr/>
            <p:nvPr/>
          </p:nvSpPr>
          <p:spPr>
            <a:xfrm>
              <a:off x="9077874" y="1107938"/>
              <a:ext cx="1572730" cy="17600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Skype for Business </a:t>
              </a:r>
            </a:p>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App SDK (Preview)</a:t>
              </a:r>
            </a:p>
          </p:txBody>
        </p:sp>
        <p:sp>
          <p:nvSpPr>
            <p:cNvPr id="28" name="Rectangle 27"/>
            <p:cNvSpPr/>
            <p:nvPr/>
          </p:nvSpPr>
          <p:spPr>
            <a:xfrm>
              <a:off x="9164022" y="2353719"/>
              <a:ext cx="708424" cy="417827"/>
            </a:xfrm>
            <a:prstGeom prst="rect">
              <a:avLst/>
            </a:prstGeom>
            <a:grp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Object Model</a:t>
              </a:r>
            </a:p>
          </p:txBody>
        </p:sp>
      </p:grpSp>
      <p:sp>
        <p:nvSpPr>
          <p:cNvPr id="30" name="TextBox 29"/>
          <p:cNvSpPr txBox="1"/>
          <p:nvPr/>
        </p:nvSpPr>
        <p:spPr>
          <a:xfrm>
            <a:off x="4306211" y="2837812"/>
            <a:ext cx="3274260" cy="350280"/>
          </a:xfrm>
          <a:prstGeom prst="rect">
            <a:avLst/>
          </a:prstGeom>
          <a:noFill/>
        </p:spPr>
        <p:txBody>
          <a:bodyPr wrap="square" rtlCol="0">
            <a:spAutoFit/>
          </a:bodyP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iOS (Objective C), Android (Java)</a:t>
            </a:r>
          </a:p>
        </p:txBody>
      </p:sp>
      <p:sp>
        <p:nvSpPr>
          <p:cNvPr id="31" name="Rectangle 30"/>
          <p:cNvSpPr/>
          <p:nvPr/>
        </p:nvSpPr>
        <p:spPr>
          <a:xfrm>
            <a:off x="746573" y="1292226"/>
            <a:ext cx="3233875" cy="7533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Your web app</a:t>
            </a:r>
          </a:p>
        </p:txBody>
      </p:sp>
      <p:sp>
        <p:nvSpPr>
          <p:cNvPr id="32" name="Rectangle 31"/>
          <p:cNvSpPr/>
          <p:nvPr/>
        </p:nvSpPr>
        <p:spPr>
          <a:xfrm>
            <a:off x="4307499" y="1292225"/>
            <a:ext cx="3286334" cy="7533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Your mobile/tablet app</a:t>
            </a:r>
          </a:p>
        </p:txBody>
      </p:sp>
      <p:sp>
        <p:nvSpPr>
          <p:cNvPr id="33" name="Rectangle 32"/>
          <p:cNvSpPr/>
          <p:nvPr/>
        </p:nvSpPr>
        <p:spPr>
          <a:xfrm>
            <a:off x="2421387" y="3235462"/>
            <a:ext cx="1398564" cy="395666"/>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Media</a:t>
            </a:r>
          </a:p>
        </p:txBody>
      </p:sp>
      <p:sp>
        <p:nvSpPr>
          <p:cNvPr id="34" name="Rectangle 33"/>
          <p:cNvSpPr/>
          <p:nvPr/>
        </p:nvSpPr>
        <p:spPr>
          <a:xfrm>
            <a:off x="6126798" y="3243506"/>
            <a:ext cx="1279173" cy="373035"/>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Media</a:t>
            </a:r>
          </a:p>
        </p:txBody>
      </p:sp>
    </p:spTree>
    <p:extLst>
      <p:ext uri="{BB962C8B-B14F-4D97-AF65-F5344CB8AC3E}">
        <p14:creationId xmlns:p14="http://schemas.microsoft.com/office/powerpoint/2010/main" val="25913217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4" grpId="0" animBg="1"/>
      <p:bldP spid="26" grpId="0" animBg="1"/>
      <p:bldP spid="29"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2">
                    <a:lumMod val="60000"/>
                    <a:lumOff val="40000"/>
                  </a:schemeClr>
                </a:solidFill>
              </a:rPr>
              <a:t>References</a:t>
            </a:r>
          </a:p>
        </p:txBody>
      </p:sp>
      <p:sp>
        <p:nvSpPr>
          <p:cNvPr id="6" name="Text Placeholder 5"/>
          <p:cNvSpPr>
            <a:spLocks noGrp="1"/>
          </p:cNvSpPr>
          <p:nvPr>
            <p:ph type="body" sz="quarter" idx="11"/>
          </p:nvPr>
        </p:nvSpPr>
        <p:spPr>
          <a:xfrm>
            <a:off x="547715" y="1237299"/>
            <a:ext cx="11887878" cy="2200599"/>
          </a:xfrm>
        </p:spPr>
        <p:txBody>
          <a:bodyPr/>
          <a:lstStyle/>
          <a:p>
            <a:r>
              <a:rPr lang="en-US" sz="2000" dirty="0">
                <a:hlinkClick r:id="rId3"/>
              </a:rPr>
              <a:t>https://msdn.microsoft.com/en-us/skype/websdk/skypewebsdk</a:t>
            </a:r>
            <a:r>
              <a:rPr lang="en-US" sz="2000" dirty="0"/>
              <a:t> </a:t>
            </a:r>
          </a:p>
          <a:p>
            <a:r>
              <a:rPr lang="en-US" sz="2000" dirty="0">
                <a:hlinkClick r:id="rId4"/>
              </a:rPr>
              <a:t>https://msdn.microsoft.com/en-us/skype/appsdk/skypeappsdk</a:t>
            </a:r>
            <a:r>
              <a:rPr lang="en-US" sz="2000" dirty="0"/>
              <a:t> </a:t>
            </a:r>
          </a:p>
          <a:p>
            <a:r>
              <a:rPr lang="en-US" sz="2000" dirty="0">
                <a:hlinkClick r:id="rId5"/>
              </a:rPr>
              <a:t>http://developer.skype.com</a:t>
            </a:r>
            <a:r>
              <a:rPr lang="en-US" sz="2000" dirty="0"/>
              <a:t> </a:t>
            </a:r>
          </a:p>
          <a:p>
            <a:endParaRPr lang="en-US" sz="2000" dirty="0"/>
          </a:p>
          <a:p>
            <a:r>
              <a:rPr lang="en-US" sz="2000" dirty="0">
                <a:hlinkClick r:id="rId6"/>
              </a:rPr>
              <a:t>A Technical Deep Dive into Building Web Apps with the Skype Web SDK</a:t>
            </a:r>
            <a:r>
              <a:rPr lang="en-US" sz="2000" dirty="0"/>
              <a:t> (Ignite 2015)</a:t>
            </a:r>
          </a:p>
          <a:p>
            <a:r>
              <a:rPr lang="en-US" sz="2000" dirty="0">
                <a:hlinkClick r:id="rId7"/>
              </a:rPr>
              <a:t>Engage and Win Users with Your Apps Through Intelligent Conversations</a:t>
            </a:r>
            <a:r>
              <a:rPr lang="en-US" sz="2000" dirty="0"/>
              <a:t> (Build 2016)</a:t>
            </a:r>
          </a:p>
        </p:txBody>
      </p:sp>
      <p:sp>
        <p:nvSpPr>
          <p:cNvPr id="4" name="Title 4"/>
          <p:cNvSpPr txBox="1">
            <a:spLocks/>
          </p:cNvSpPr>
          <p:nvPr/>
        </p:nvSpPr>
        <p:spPr>
          <a:xfrm>
            <a:off x="275482" y="3499801"/>
            <a:ext cx="11887878"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solidFill>
                  <a:schemeClr val="tx2">
                    <a:lumMod val="60000"/>
                    <a:lumOff val="40000"/>
                  </a:schemeClr>
                </a:solidFill>
              </a:rPr>
              <a:t>Relation Sessions</a:t>
            </a:r>
          </a:p>
        </p:txBody>
      </p:sp>
      <p:sp>
        <p:nvSpPr>
          <p:cNvPr id="7" name="Text Placeholder 5"/>
          <p:cNvSpPr>
            <a:spLocks noGrp="1"/>
          </p:cNvSpPr>
          <p:nvPr>
            <p:ph type="body" sz="quarter" idx="4294967295"/>
          </p:nvPr>
        </p:nvSpPr>
        <p:spPr>
          <a:xfrm>
            <a:off x="882" y="4417246"/>
            <a:ext cx="11887878" cy="2071763"/>
          </a:xfrm>
        </p:spPr>
        <p:txBody>
          <a:bodyPr/>
          <a:lstStyle/>
          <a:p>
            <a:pPr lvl="1"/>
            <a:r>
              <a:rPr lang="en-US" sz="2000" dirty="0">
                <a:latin typeface="+mj-lt"/>
              </a:rPr>
              <a:t>Drive real-world success with Skype for Business platform solutions 	</a:t>
            </a:r>
            <a:r>
              <a:rPr lang="en-US" sz="2000" dirty="0">
                <a:latin typeface="+mj-lt"/>
                <a:hlinkClick r:id="rId8"/>
              </a:rPr>
              <a:t>https://myignite.microsoft.com/sessions/2631</a:t>
            </a:r>
            <a:endParaRPr lang="en-US" sz="2000" dirty="0">
              <a:latin typeface="+mj-lt"/>
            </a:endParaRPr>
          </a:p>
          <a:p>
            <a:pPr lvl="1"/>
            <a:r>
              <a:rPr lang="en-US" sz="2000" dirty="0">
                <a:latin typeface="+mj-lt"/>
              </a:rPr>
              <a:t>Dive deep on the new Trusted Application API for Skype for Business Online 	</a:t>
            </a:r>
            <a:r>
              <a:rPr lang="en-US" sz="2000" dirty="0">
                <a:latin typeface="+mj-lt"/>
                <a:hlinkClick r:id="rId9"/>
              </a:rPr>
              <a:t>https://myignite.microsoft.com/sessions/2629</a:t>
            </a:r>
            <a:endParaRPr lang="en-US" sz="2000" dirty="0">
              <a:latin typeface="+mj-lt"/>
            </a:endParaRPr>
          </a:p>
          <a:p>
            <a:pPr lvl="1"/>
            <a:r>
              <a:rPr lang="en-US" sz="2000" dirty="0">
                <a:latin typeface="+mj-lt"/>
              </a:rPr>
              <a:t>Build native cloud apps for Skype for Business: Skype Developer platform overview </a:t>
            </a:r>
          </a:p>
          <a:p>
            <a:pPr lvl="2"/>
            <a:r>
              <a:rPr lang="en-US" dirty="0">
                <a:latin typeface="+mj-lt"/>
                <a:hlinkClick r:id="rId10"/>
              </a:rPr>
              <a:t>https://myignite.microsoft.com/sessions/2630</a:t>
            </a:r>
            <a:r>
              <a:rPr lang="en-US" dirty="0">
                <a:latin typeface="+mj-lt"/>
              </a:rPr>
              <a:t> </a:t>
            </a:r>
            <a:endParaRPr lang="en-US" sz="3999" dirty="0">
              <a:latin typeface="+mj-lt"/>
            </a:endParaRPr>
          </a:p>
        </p:txBody>
      </p:sp>
    </p:spTree>
    <p:extLst>
      <p:ext uri="{BB962C8B-B14F-4D97-AF65-F5344CB8AC3E}">
        <p14:creationId xmlns:p14="http://schemas.microsoft.com/office/powerpoint/2010/main" val="35515804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OneNote API</a:t>
            </a:r>
            <a:endParaRPr lang="en-US" dirty="0"/>
          </a:p>
        </p:txBody>
      </p:sp>
    </p:spTree>
    <p:extLst>
      <p:ext uri="{BB962C8B-B14F-4D97-AF65-F5344CB8AC3E}">
        <p14:creationId xmlns:p14="http://schemas.microsoft.com/office/powerpoint/2010/main" val="35487278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OneNote Extensibility Scenarios</a:t>
            </a:r>
          </a:p>
        </p:txBody>
      </p:sp>
      <p:sp>
        <p:nvSpPr>
          <p:cNvPr id="28" name="Text Placeholder 2"/>
          <p:cNvSpPr>
            <a:spLocks noGrp="1"/>
          </p:cNvSpPr>
          <p:nvPr>
            <p:ph type="body" sz="quarter" idx="10"/>
          </p:nvPr>
        </p:nvSpPr>
        <p:spPr>
          <a:xfrm>
            <a:off x="301626" y="1555592"/>
            <a:ext cx="12344398" cy="2092881"/>
          </a:xfrm>
        </p:spPr>
        <p:txBody>
          <a:bodyPr/>
          <a:lstStyle/>
          <a:p>
            <a:pPr marL="742950" indent="-742950">
              <a:buFont typeface="+mj-lt"/>
              <a:buAutoNum type="arabicPeriod"/>
            </a:pPr>
            <a:r>
              <a:rPr lang="en-US" dirty="0"/>
              <a:t>Capture and Retrieve Content.</a:t>
            </a:r>
          </a:p>
          <a:p>
            <a:pPr marL="742950" indent="-742950">
              <a:buFont typeface="+mj-lt"/>
              <a:buAutoNum type="arabicPeriod"/>
            </a:pPr>
            <a:r>
              <a:rPr lang="en-US" dirty="0"/>
              <a:t>Embed interactive web objects into canvas.</a:t>
            </a:r>
          </a:p>
          <a:p>
            <a:pPr marL="742950" indent="-742950">
              <a:buFont typeface="+mj-lt"/>
              <a:buAutoNum type="arabicPeriod"/>
            </a:pPr>
            <a:r>
              <a:rPr lang="en-US" dirty="0"/>
              <a:t>Extend OneNote Client Functionality.</a:t>
            </a:r>
          </a:p>
        </p:txBody>
      </p:sp>
      <p:pic>
        <p:nvPicPr>
          <p:cNvPr id="10" name="Picture 9"/>
          <p:cNvPicPr>
            <a:picLocks noChangeAspect="1"/>
          </p:cNvPicPr>
          <p:nvPr/>
        </p:nvPicPr>
        <p:blipFill>
          <a:blip r:embed="rId3"/>
          <a:stretch>
            <a:fillRect/>
          </a:stretch>
        </p:blipFill>
        <p:spPr>
          <a:xfrm>
            <a:off x="722216" y="4411662"/>
            <a:ext cx="10992041" cy="1761897"/>
          </a:xfrm>
          <a:prstGeom prst="rect">
            <a:avLst/>
          </a:prstGeom>
        </p:spPr>
      </p:pic>
    </p:spTree>
    <p:extLst>
      <p:ext uri="{BB962C8B-B14F-4D97-AF65-F5344CB8AC3E}">
        <p14:creationId xmlns:p14="http://schemas.microsoft.com/office/powerpoint/2010/main" val="39388386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6862"/>
            <a:ext cx="12161836" cy="917575"/>
          </a:xfrm>
        </p:spPr>
        <p:txBody>
          <a:bodyPr/>
          <a:lstStyle/>
          <a:p>
            <a:r>
              <a:rPr lang="en-US" dirty="0"/>
              <a:t>Embed Interactive Web Objects into Canvas </a:t>
            </a:r>
          </a:p>
        </p:txBody>
      </p:sp>
      <p:pic>
        <p:nvPicPr>
          <p:cNvPr id="5" name="Picture 4"/>
          <p:cNvPicPr/>
          <p:nvPr/>
        </p:nvPicPr>
        <p:blipFill>
          <a:blip r:embed="rId2"/>
          <a:stretch>
            <a:fillRect/>
          </a:stretch>
        </p:blipFill>
        <p:spPr>
          <a:xfrm>
            <a:off x="427037" y="1214437"/>
            <a:ext cx="5943600" cy="4128135"/>
          </a:xfrm>
          <a:prstGeom prst="rect">
            <a:avLst/>
          </a:prstGeom>
          <a:ln>
            <a:noFill/>
          </a:ln>
          <a:effectLst>
            <a:outerShdw blurRad="292100" dist="139700" dir="2700000" algn="tl" rotWithShape="0">
              <a:srgbClr val="333333">
                <a:alpha val="65000"/>
              </a:srgbClr>
            </a:outerShdw>
          </a:effectLst>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5006973" y="2735262"/>
            <a:ext cx="7162800" cy="3875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7047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OneNote HTTP REST APIs</a:t>
            </a:r>
          </a:p>
        </p:txBody>
      </p:sp>
      <p:pic>
        <p:nvPicPr>
          <p:cNvPr id="4" name="Picture 3"/>
          <p:cNvPicPr>
            <a:picLocks noChangeAspect="1"/>
          </p:cNvPicPr>
          <p:nvPr/>
        </p:nvPicPr>
        <p:blipFill>
          <a:blip r:embed="rId3"/>
          <a:stretch>
            <a:fillRect/>
          </a:stretch>
        </p:blipFill>
        <p:spPr>
          <a:xfrm>
            <a:off x="1609913" y="1439862"/>
            <a:ext cx="9219016" cy="4620227"/>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4860234" y="6309144"/>
            <a:ext cx="271837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j-lt"/>
                <a:hlinkClick r:id="rId4"/>
              </a:rPr>
              <a:t>http://dev.onenote.com</a:t>
            </a:r>
            <a:endParaRPr kumimoji="0" lang="en-US" sz="2000" b="0" i="0" u="none" strike="noStrike" kern="0" cap="none" spc="0" normalizeH="0" baseline="0" noProof="0" dirty="0">
              <a:ln>
                <a:noFill/>
              </a:ln>
              <a:solidFill>
                <a:sysClr val="windowText" lastClr="000000"/>
              </a:solidFill>
              <a:effectLst/>
              <a:uLnTx/>
              <a:uFillTx/>
              <a:latin typeface="+mj-lt"/>
            </a:endParaRPr>
          </a:p>
        </p:txBody>
      </p:sp>
    </p:spTree>
    <p:extLst>
      <p:ext uri="{BB962C8B-B14F-4D97-AF65-F5344CB8AC3E}">
        <p14:creationId xmlns:p14="http://schemas.microsoft.com/office/powerpoint/2010/main" val="37465208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Text Placeholder 2"/>
          <p:cNvSpPr>
            <a:spLocks noGrp="1"/>
          </p:cNvSpPr>
          <p:nvPr>
            <p:ph type="body" sz="quarter" idx="10"/>
          </p:nvPr>
        </p:nvSpPr>
        <p:spPr>
          <a:xfrm>
            <a:off x="249962" y="1028276"/>
            <a:ext cx="9972429" cy="5390827"/>
          </a:xfrm>
        </p:spPr>
        <p:txBody>
          <a:bodyPr>
            <a:normAutofit lnSpcReduction="10000"/>
          </a:bodyPr>
          <a:lstStyle/>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3"/>
              </a:rPr>
              <a:t>OneNote REST API</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4"/>
              </a:rPr>
              <a:t>Office Add-ins platform overview</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5"/>
              </a:rPr>
              <a:t>OneNote Add-Ins Programming Overview</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6"/>
              </a:rPr>
              <a:t>OneNote JavaScript API</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7"/>
              </a:rPr>
              <a:t>Building Your First OneNote Add-in</a:t>
            </a:r>
            <a:endParaRPr lang="en-US" sz="2400" dirty="0">
              <a:gradFill>
                <a:gsLst>
                  <a:gs pos="1250">
                    <a:schemeClr val="tx1"/>
                  </a:gs>
                  <a:gs pos="100000">
                    <a:schemeClr val="tx1"/>
                  </a:gs>
                </a:gsLst>
                <a:lin ang="5400000" scaled="0"/>
              </a:gradFill>
            </a:endParaRPr>
          </a:p>
          <a:p>
            <a:pPr>
              <a:spcAft>
                <a:spcPts val="600"/>
              </a:spcAft>
            </a:pPr>
            <a:endParaRPr lang="en-US" sz="1100" spc="-102" dirty="0">
              <a:ln w="3175">
                <a:noFill/>
              </a:ln>
              <a:gradFill>
                <a:gsLst>
                  <a:gs pos="1250">
                    <a:schemeClr val="tx1"/>
                  </a:gs>
                  <a:gs pos="100000">
                    <a:schemeClr val="tx1"/>
                  </a:gs>
                </a:gsLst>
                <a:lin ang="5400000" scaled="0"/>
              </a:gradFill>
              <a:cs typeface="Segoe UI" pitchFamily="34" charset="0"/>
            </a:endParaRPr>
          </a:p>
          <a:p>
            <a:pPr>
              <a:spcAft>
                <a:spcPts val="600"/>
              </a:spcAft>
            </a:pPr>
            <a:r>
              <a:rPr lang="en-US" sz="4800" spc="-102" dirty="0">
                <a:ln w="3175">
                  <a:noFill/>
                </a:ln>
                <a:gradFill>
                  <a:gsLst>
                    <a:gs pos="1250">
                      <a:schemeClr val="tx1"/>
                    </a:gs>
                    <a:gs pos="100000">
                      <a:schemeClr val="tx1"/>
                    </a:gs>
                  </a:gsLst>
                  <a:lin ang="5400000" scaled="0"/>
                </a:gradFill>
                <a:cs typeface="Segoe UI" pitchFamily="34" charset="0"/>
              </a:rPr>
              <a:t>Office Platform - Engage</a:t>
            </a:r>
          </a:p>
          <a:p>
            <a:pPr marL="342900" indent="-342900">
              <a:spcAft>
                <a:spcPts val="600"/>
              </a:spcAft>
              <a:buFont typeface="Arial" panose="020B0604020202020204" pitchFamily="34" charset="0"/>
              <a:buChar char="•"/>
            </a:pPr>
            <a:r>
              <a:rPr lang="en-US" sz="2400" dirty="0"/>
              <a:t>Join the Office 365 Developer Program - </a:t>
            </a:r>
            <a:r>
              <a:rPr lang="en-US" sz="2400" dirty="0">
                <a:hlinkClick r:id="rId8"/>
              </a:rPr>
              <a:t>http://dev.office.com</a:t>
            </a:r>
            <a:endParaRPr lang="en-US" sz="2400" dirty="0"/>
          </a:p>
          <a:p>
            <a:pPr marL="342900" indent="-342900">
              <a:spcAft>
                <a:spcPts val="600"/>
              </a:spcAft>
              <a:buFont typeface="Arial" panose="020B0604020202020204" pitchFamily="34" charset="0"/>
              <a:buChar char="•"/>
            </a:pPr>
            <a:r>
              <a:rPr lang="en-US" sz="2400" dirty="0"/>
              <a:t>Follow us on Twitter - </a:t>
            </a:r>
            <a:r>
              <a:rPr lang="en-US" sz="2400" dirty="0">
                <a:hlinkClick r:id="rId9"/>
              </a:rPr>
              <a:t>@</a:t>
            </a:r>
            <a:r>
              <a:rPr lang="en-US" sz="2400" dirty="0" err="1">
                <a:hlinkClick r:id="rId9"/>
              </a:rPr>
              <a:t>OfficeDev</a:t>
            </a:r>
            <a:r>
              <a:rPr lang="en-US" sz="2400" dirty="0"/>
              <a:t> </a:t>
            </a:r>
          </a:p>
          <a:p>
            <a:pPr marL="342900" indent="-342900">
              <a:spcAft>
                <a:spcPts val="600"/>
              </a:spcAft>
              <a:buFont typeface="Arial" panose="020B0604020202020204" pitchFamily="34" charset="0"/>
              <a:buChar char="•"/>
            </a:pPr>
            <a:r>
              <a:rPr lang="en-US" sz="2400" dirty="0"/>
              <a:t>Provide feedback at User Voice - </a:t>
            </a:r>
            <a:r>
              <a:rPr lang="en-US" sz="2400" dirty="0">
                <a:hlinkClick r:id="rId10"/>
              </a:rPr>
              <a:t>https://officespdev.uservoice.com</a:t>
            </a:r>
            <a:endParaRPr lang="en-US" sz="2400" dirty="0"/>
          </a:p>
          <a:p>
            <a:pPr marL="342900" indent="-342900">
              <a:spcAft>
                <a:spcPts val="600"/>
              </a:spcAft>
              <a:buFont typeface="Arial" panose="020B0604020202020204" pitchFamily="34" charset="0"/>
              <a:buChar char="•"/>
            </a:pPr>
            <a:r>
              <a:rPr lang="en-US" sz="2400" dirty="0"/>
              <a:t>Interact on Stack Overflow  - office-</a:t>
            </a:r>
            <a:r>
              <a:rPr lang="en-US" sz="2400" dirty="0" err="1"/>
              <a:t>js</a:t>
            </a:r>
            <a:r>
              <a:rPr lang="en-US" sz="2400" dirty="0"/>
              <a:t>, </a:t>
            </a:r>
            <a:r>
              <a:rPr lang="en-US" sz="2400" dirty="0" err="1"/>
              <a:t>microsoftgraph</a:t>
            </a:r>
            <a:r>
              <a:rPr lang="en-US" sz="2400" dirty="0"/>
              <a:t>, office365api, office365connectors, excel-</a:t>
            </a:r>
            <a:r>
              <a:rPr lang="en-US" sz="2400" dirty="0" err="1"/>
              <a:t>addins</a:t>
            </a:r>
            <a:r>
              <a:rPr lang="en-US" sz="2400" dirty="0"/>
              <a:t>, outlook-web-</a:t>
            </a:r>
            <a:r>
              <a:rPr lang="en-US" sz="2400" dirty="0" err="1"/>
              <a:t>addins</a:t>
            </a:r>
            <a:r>
              <a:rPr lang="en-US" sz="2400" dirty="0"/>
              <a:t>, </a:t>
            </a:r>
            <a:r>
              <a:rPr lang="en-US" sz="2400" dirty="0" err="1"/>
              <a:t>sharepoint-api</a:t>
            </a:r>
            <a:endParaRPr lang="en-US" sz="2400" dirty="0">
              <a:gradFill>
                <a:gsLst>
                  <a:gs pos="1250">
                    <a:schemeClr val="tx1"/>
                  </a:gs>
                  <a:gs pos="100000">
                    <a:schemeClr val="tx1"/>
                  </a:gs>
                </a:gsLst>
                <a:lin ang="5400000" scaled="0"/>
              </a:gradFill>
            </a:endParaRPr>
          </a:p>
        </p:txBody>
      </p:sp>
      <p:sp>
        <p:nvSpPr>
          <p:cNvPr id="4" name="Rectangle 3"/>
          <p:cNvSpPr/>
          <p:nvPr/>
        </p:nvSpPr>
        <p:spPr bwMode="auto">
          <a:xfrm>
            <a:off x="9723437" y="3497262"/>
            <a:ext cx="1715471" cy="1125284"/>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5" name="Group 4"/>
          <p:cNvGrpSpPr/>
          <p:nvPr/>
        </p:nvGrpSpPr>
        <p:grpSpPr>
          <a:xfrm>
            <a:off x="9723437" y="3344862"/>
            <a:ext cx="2956586" cy="3971961"/>
            <a:chOff x="7841294" y="1339954"/>
            <a:chExt cx="4004533" cy="5379802"/>
          </a:xfrm>
        </p:grpSpPr>
        <p:sp>
          <p:nvSpPr>
            <p:cNvPr id="6"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7"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8"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9"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0"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1"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2"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3"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grpSp>
    </p:spTree>
    <p:extLst>
      <p:ext uri="{BB962C8B-B14F-4D97-AF65-F5344CB8AC3E}">
        <p14:creationId xmlns:p14="http://schemas.microsoft.com/office/powerpoint/2010/main" val="11981113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Monoliths to microservices</a:t>
            </a:r>
          </a:p>
        </p:txBody>
      </p:sp>
      <p:sp>
        <p:nvSpPr>
          <p:cNvPr id="120" name="Text Placeholder 119"/>
          <p:cNvSpPr>
            <a:spLocks noGrp="1"/>
          </p:cNvSpPr>
          <p:nvPr>
            <p:ph type="body" sz="quarter" idx="10"/>
          </p:nvPr>
        </p:nvSpPr>
        <p:spPr>
          <a:xfrm>
            <a:off x="274639" y="1212849"/>
            <a:ext cx="5486399" cy="5232202"/>
          </a:xfrm>
        </p:spPr>
        <p:txBody>
          <a:bodyPr/>
          <a:lstStyle/>
          <a:p>
            <a:pPr>
              <a:spcBef>
                <a:spcPts val="1199"/>
              </a:spcBef>
            </a:pPr>
            <a:r>
              <a:rPr lang="en-US" dirty="0"/>
              <a:t>Small, “single role” services</a:t>
            </a:r>
          </a:p>
          <a:p>
            <a:pPr>
              <a:spcBef>
                <a:spcPts val="1199"/>
              </a:spcBef>
            </a:pPr>
            <a:r>
              <a:rPr lang="en-US" dirty="0"/>
              <a:t>Individually built and deployed. Version and update independently</a:t>
            </a:r>
          </a:p>
          <a:p>
            <a:pPr>
              <a:spcBef>
                <a:spcPts val="1199"/>
              </a:spcBef>
            </a:pPr>
            <a:r>
              <a:rPr lang="en-US" dirty="0"/>
              <a:t>Integrate using published </a:t>
            </a:r>
            <a:br>
              <a:rPr lang="en-US" dirty="0"/>
            </a:br>
            <a:r>
              <a:rPr lang="en-US" dirty="0"/>
              <a:t>API calls for </a:t>
            </a:r>
            <a:r>
              <a:rPr lang="en-US"/>
              <a:t>overall application </a:t>
            </a:r>
            <a:r>
              <a:rPr lang="en-US" dirty="0"/>
              <a:t>functionality</a:t>
            </a:r>
          </a:p>
          <a:p>
            <a:pPr>
              <a:spcBef>
                <a:spcPts val="1199"/>
              </a:spcBef>
            </a:pPr>
            <a:r>
              <a:rPr lang="en-US" dirty="0"/>
              <a:t>Fine-grained, loosely </a:t>
            </a:r>
            <a:br>
              <a:rPr lang="en-US" dirty="0"/>
            </a:br>
            <a:r>
              <a:rPr lang="en-US" dirty="0"/>
              <a:t>coupled application</a:t>
            </a:r>
          </a:p>
          <a:p>
            <a:pPr marL="0" indent="0">
              <a:buNone/>
            </a:pPr>
            <a:endParaRPr lang="en-US" dirty="0"/>
          </a:p>
        </p:txBody>
      </p:sp>
      <p:grpSp>
        <p:nvGrpSpPr>
          <p:cNvPr id="20" name="Group 19"/>
          <p:cNvGrpSpPr/>
          <p:nvPr/>
        </p:nvGrpSpPr>
        <p:grpSpPr>
          <a:xfrm>
            <a:off x="9413876" y="3894137"/>
            <a:ext cx="2419749" cy="1660525"/>
            <a:chOff x="9413876" y="3379786"/>
            <a:chExt cx="2419749" cy="1660525"/>
          </a:xfrm>
        </p:grpSpPr>
        <p:grpSp>
          <p:nvGrpSpPr>
            <p:cNvPr id="21" name="Group 20"/>
            <p:cNvGrpSpPr/>
            <p:nvPr/>
          </p:nvGrpSpPr>
          <p:grpSpPr>
            <a:xfrm>
              <a:off x="9423401" y="3379786"/>
              <a:ext cx="2410224" cy="1660525"/>
              <a:chOff x="9423401" y="3379786"/>
              <a:chExt cx="2410224" cy="1660525"/>
            </a:xfrm>
          </p:grpSpPr>
          <p:sp>
            <p:nvSpPr>
              <p:cNvPr id="27" name="Oval 26"/>
              <p:cNvSpPr/>
              <p:nvPr/>
            </p:nvSpPr>
            <p:spPr bwMode="auto">
              <a:xfrm>
                <a:off x="9654540" y="3566160"/>
                <a:ext cx="1844040" cy="1310640"/>
              </a:xfrm>
              <a:prstGeom prst="ellipse">
                <a:avLst/>
              </a:prstGeom>
              <a:noFill/>
              <a:ln>
                <a:solidFill>
                  <a:srgbClr val="85C9F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28" name="Group 27"/>
              <p:cNvGrpSpPr/>
              <p:nvPr/>
            </p:nvGrpSpPr>
            <p:grpSpPr>
              <a:xfrm>
                <a:off x="10180637" y="3379786"/>
                <a:ext cx="843362" cy="269876"/>
                <a:chOff x="6682582" y="3406776"/>
                <a:chExt cx="1190625" cy="381000"/>
              </a:xfrm>
            </p:grpSpPr>
            <p:sp>
              <p:nvSpPr>
                <p:cNvPr id="49" name="Freeform: Shape 48"/>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0" name="Straight Connector 49"/>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0990263" y="3794123"/>
                <a:ext cx="843362" cy="269876"/>
                <a:chOff x="6682582" y="3406776"/>
                <a:chExt cx="1190625" cy="381000"/>
              </a:xfrm>
            </p:grpSpPr>
            <p:sp>
              <p:nvSpPr>
                <p:cNvPr id="45" name="Freeform: Shape 44"/>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6" name="Straight Connector 45"/>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10990263" y="4322760"/>
                <a:ext cx="843362" cy="269876"/>
                <a:chOff x="6682582" y="3406776"/>
                <a:chExt cx="1190625" cy="381000"/>
              </a:xfrm>
            </p:grpSpPr>
            <p:sp>
              <p:nvSpPr>
                <p:cNvPr id="41" name="Freeform: Shape 40"/>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2" name="Straight Connector 41"/>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0171113" y="4770435"/>
                <a:ext cx="843362" cy="269876"/>
                <a:chOff x="6682582" y="3406776"/>
                <a:chExt cx="1190625" cy="381000"/>
              </a:xfrm>
            </p:grpSpPr>
            <p:sp>
              <p:nvSpPr>
                <p:cNvPr id="37" name="Freeform: Shape 36"/>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38" name="Straight Connector 37"/>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9423401" y="4317998"/>
                <a:ext cx="843362" cy="269876"/>
                <a:chOff x="6682582" y="3406776"/>
                <a:chExt cx="1190625" cy="381000"/>
              </a:xfrm>
            </p:grpSpPr>
            <p:sp>
              <p:nvSpPr>
                <p:cNvPr id="33" name="Freeform: Shape 32"/>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34" name="Straight Connector 33"/>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p:cNvGrpSpPr/>
            <p:nvPr/>
          </p:nvGrpSpPr>
          <p:grpSpPr>
            <a:xfrm>
              <a:off x="9413876" y="3798886"/>
              <a:ext cx="843362" cy="269876"/>
              <a:chOff x="6682582" y="3406776"/>
              <a:chExt cx="1190625" cy="381000"/>
            </a:xfrm>
          </p:grpSpPr>
          <p:sp>
            <p:nvSpPr>
              <p:cNvPr id="23" name="Freeform: Shape 22"/>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4" name="Straight Connector 23"/>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3" name="RED3"/>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54" name="Group 53"/>
          <p:cNvGrpSpPr/>
          <p:nvPr/>
        </p:nvGrpSpPr>
        <p:grpSpPr>
          <a:xfrm>
            <a:off x="6682582" y="3921127"/>
            <a:ext cx="1190625" cy="381000"/>
            <a:chOff x="6682582" y="3406776"/>
            <a:chExt cx="1190625" cy="381000"/>
          </a:xfrm>
        </p:grpSpPr>
        <p:sp>
          <p:nvSpPr>
            <p:cNvPr id="55" name="Freeform: Shape 54"/>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6" name="Straight Connector 55"/>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9" name="Original App1"/>
          <p:cNvGrpSpPr/>
          <p:nvPr/>
        </p:nvGrpSpPr>
        <p:grpSpPr>
          <a:xfrm>
            <a:off x="7032624" y="2944813"/>
            <a:ext cx="533401" cy="533400"/>
            <a:chOff x="7032624" y="2430462"/>
            <a:chExt cx="533401" cy="533400"/>
          </a:xfrm>
        </p:grpSpPr>
        <p:sp>
          <p:nvSpPr>
            <p:cNvPr id="60" name="Rectangle: Rounded Corners 59"/>
            <p:cNvSpPr/>
            <p:nvPr/>
          </p:nvSpPr>
          <p:spPr bwMode="auto">
            <a:xfrm>
              <a:off x="7032624"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1" name="Rectangle 60"/>
            <p:cNvSpPr/>
            <p:nvPr/>
          </p:nvSpPr>
          <p:spPr bwMode="auto">
            <a:xfrm>
              <a:off x="7108824"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2" name="Rectangle 61"/>
            <p:cNvSpPr/>
            <p:nvPr/>
          </p:nvSpPr>
          <p:spPr bwMode="auto">
            <a:xfrm>
              <a:off x="7333454"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3" name="Rectangle 62"/>
            <p:cNvSpPr/>
            <p:nvPr/>
          </p:nvSpPr>
          <p:spPr bwMode="auto">
            <a:xfrm>
              <a:off x="7223124"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64" name="TextBox 63"/>
          <p:cNvSpPr txBox="1"/>
          <p:nvPr/>
        </p:nvSpPr>
        <p:spPr>
          <a:xfrm>
            <a:off x="7008812"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1</a:t>
            </a:r>
          </a:p>
        </p:txBody>
      </p:sp>
      <p:sp>
        <p:nvSpPr>
          <p:cNvPr id="65" name="Oval 64"/>
          <p:cNvSpPr/>
          <p:nvPr/>
        </p:nvSpPr>
        <p:spPr bwMode="auto">
          <a:xfrm>
            <a:off x="6538277" y="3041649"/>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1</a:t>
            </a:r>
          </a:p>
        </p:txBody>
      </p:sp>
      <p:sp>
        <p:nvSpPr>
          <p:cNvPr id="66" name="Oval 65"/>
          <p:cNvSpPr/>
          <p:nvPr/>
        </p:nvSpPr>
        <p:spPr bwMode="auto">
          <a:xfrm>
            <a:off x="6204902" y="3894137"/>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2</a:t>
            </a:r>
          </a:p>
        </p:txBody>
      </p:sp>
      <p:sp>
        <p:nvSpPr>
          <p:cNvPr id="67" name="Oval 66"/>
          <p:cNvSpPr/>
          <p:nvPr/>
        </p:nvSpPr>
        <p:spPr bwMode="auto">
          <a:xfrm>
            <a:off x="9705177" y="3802062"/>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4</a:t>
            </a:r>
          </a:p>
        </p:txBody>
      </p:sp>
      <p:sp>
        <p:nvSpPr>
          <p:cNvPr id="68" name="Oval 67"/>
          <p:cNvSpPr/>
          <p:nvPr/>
        </p:nvSpPr>
        <p:spPr bwMode="auto">
          <a:xfrm>
            <a:off x="9590087" y="3021012"/>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3</a:t>
            </a:r>
          </a:p>
        </p:txBody>
      </p:sp>
      <p:sp>
        <p:nvSpPr>
          <p:cNvPr id="69" name="Rectangle: Rounded Corners 68"/>
          <p:cNvSpPr/>
          <p:nvPr/>
        </p:nvSpPr>
        <p:spPr bwMode="auto">
          <a:xfrm>
            <a:off x="10034904" y="2944813"/>
            <a:ext cx="533401" cy="533400"/>
          </a:xfrm>
          <a:prstGeom prst="roundRect">
            <a:avLst/>
          </a:prstGeom>
          <a:noFill/>
          <a:ln>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D2"/>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1" name="TextBox 70"/>
          <p:cNvSpPr txBox="1"/>
          <p:nvPr/>
        </p:nvSpPr>
        <p:spPr>
          <a:xfrm>
            <a:off x="9982517"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1</a:t>
            </a:r>
          </a:p>
        </p:txBody>
      </p:sp>
      <p:sp>
        <p:nvSpPr>
          <p:cNvPr id="72" name="Rectangle: Rounded Corners 71"/>
          <p:cNvSpPr/>
          <p:nvPr/>
        </p:nvSpPr>
        <p:spPr bwMode="auto">
          <a:xfrm>
            <a:off x="10644504" y="2944813"/>
            <a:ext cx="533401" cy="533400"/>
          </a:xfrm>
          <a:prstGeom prst="roundRect">
            <a:avLst/>
          </a:prstGeom>
          <a:noFill/>
          <a:ln>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3" name="TextBox 72"/>
          <p:cNvSpPr txBox="1"/>
          <p:nvPr/>
        </p:nvSpPr>
        <p:spPr>
          <a:xfrm>
            <a:off x="10658792"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2</a:t>
            </a:r>
          </a:p>
        </p:txBody>
      </p:sp>
      <p:grpSp>
        <p:nvGrpSpPr>
          <p:cNvPr id="74" name="Group 73"/>
          <p:cNvGrpSpPr/>
          <p:nvPr/>
        </p:nvGrpSpPr>
        <p:grpSpPr>
          <a:xfrm>
            <a:off x="6682582" y="4349752"/>
            <a:ext cx="1190625" cy="381000"/>
            <a:chOff x="6682582" y="3835401"/>
            <a:chExt cx="1190625" cy="381000"/>
          </a:xfrm>
        </p:grpSpPr>
        <p:grpSp>
          <p:nvGrpSpPr>
            <p:cNvPr id="75" name="Group 74"/>
            <p:cNvGrpSpPr/>
            <p:nvPr/>
          </p:nvGrpSpPr>
          <p:grpSpPr>
            <a:xfrm>
              <a:off x="6682582" y="3835401"/>
              <a:ext cx="1190625" cy="381000"/>
              <a:chOff x="6682582" y="3406776"/>
              <a:chExt cx="1190625" cy="381000"/>
            </a:xfrm>
          </p:grpSpPr>
          <p:sp>
            <p:nvSpPr>
              <p:cNvPr id="81" name="Freeform: Shape 80"/>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82" name="Straight Connector 81"/>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6" name="Small App 1"/>
            <p:cNvGrpSpPr/>
            <p:nvPr/>
          </p:nvGrpSpPr>
          <p:grpSpPr>
            <a:xfrm>
              <a:off x="7115174" y="3856830"/>
              <a:ext cx="328614" cy="328613"/>
              <a:chOff x="7666037" y="2430462"/>
              <a:chExt cx="533401" cy="533400"/>
            </a:xfrm>
          </p:grpSpPr>
          <p:sp>
            <p:nvSpPr>
              <p:cNvPr id="77" name="Rectangle: Rounded Corners 76"/>
              <p:cNvSpPr/>
              <p:nvPr/>
            </p:nvSpPr>
            <p:spPr bwMode="auto">
              <a:xfrm>
                <a:off x="7666037"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8" name="Rectangle 77"/>
              <p:cNvSpPr/>
              <p:nvPr/>
            </p:nvSpPr>
            <p:spPr bwMode="auto">
              <a:xfrm>
                <a:off x="7742237"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9" name="Rectangle 78"/>
              <p:cNvSpPr/>
              <p:nvPr/>
            </p:nvSpPr>
            <p:spPr bwMode="auto">
              <a:xfrm>
                <a:off x="7966867"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0" name="Rectangle 79"/>
              <p:cNvSpPr/>
              <p:nvPr/>
            </p:nvSpPr>
            <p:spPr bwMode="auto">
              <a:xfrm>
                <a:off x="7856537"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grpSp>
        <p:nvGrpSpPr>
          <p:cNvPr id="85" name="Group 84"/>
          <p:cNvGrpSpPr/>
          <p:nvPr/>
        </p:nvGrpSpPr>
        <p:grpSpPr>
          <a:xfrm>
            <a:off x="6682582" y="4776787"/>
            <a:ext cx="1190625" cy="381000"/>
            <a:chOff x="6682582" y="3835401"/>
            <a:chExt cx="1190625" cy="381000"/>
          </a:xfrm>
        </p:grpSpPr>
        <p:grpSp>
          <p:nvGrpSpPr>
            <p:cNvPr id="86" name="Group 85"/>
            <p:cNvGrpSpPr/>
            <p:nvPr/>
          </p:nvGrpSpPr>
          <p:grpSpPr>
            <a:xfrm>
              <a:off x="6682582" y="3835401"/>
              <a:ext cx="1190625" cy="381000"/>
              <a:chOff x="6682582" y="3406776"/>
              <a:chExt cx="1190625" cy="381000"/>
            </a:xfrm>
          </p:grpSpPr>
          <p:sp>
            <p:nvSpPr>
              <p:cNvPr id="92" name="Freeform: Shape 9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93" name="Straight Connector 92"/>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Small App 1"/>
            <p:cNvGrpSpPr/>
            <p:nvPr/>
          </p:nvGrpSpPr>
          <p:grpSpPr>
            <a:xfrm>
              <a:off x="7115174" y="3856830"/>
              <a:ext cx="328614" cy="328613"/>
              <a:chOff x="7666037" y="2430462"/>
              <a:chExt cx="533401" cy="533400"/>
            </a:xfrm>
          </p:grpSpPr>
          <p:sp>
            <p:nvSpPr>
              <p:cNvPr id="88" name="Rectangle: Rounded Corners 87"/>
              <p:cNvSpPr/>
              <p:nvPr/>
            </p:nvSpPr>
            <p:spPr bwMode="auto">
              <a:xfrm>
                <a:off x="7666037"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9" name="Rectangle 88"/>
              <p:cNvSpPr/>
              <p:nvPr/>
            </p:nvSpPr>
            <p:spPr bwMode="auto">
              <a:xfrm>
                <a:off x="7742237"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0" name="Rectangle 89"/>
              <p:cNvSpPr/>
              <p:nvPr/>
            </p:nvSpPr>
            <p:spPr bwMode="auto">
              <a:xfrm>
                <a:off x="7966867"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1" name="Rectangle 90"/>
              <p:cNvSpPr/>
              <p:nvPr/>
            </p:nvSpPr>
            <p:spPr bwMode="auto">
              <a:xfrm>
                <a:off x="7856537"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sp>
        <p:nvSpPr>
          <p:cNvPr id="96" name="RED1"/>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7" name="GREEN2"/>
          <p:cNvSpPr/>
          <p:nvPr/>
        </p:nvSpPr>
        <p:spPr bwMode="auto">
          <a:xfrm>
            <a:off x="10349861" y="3178768"/>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8" name="GREEN1"/>
          <p:cNvSpPr/>
          <p:nvPr/>
        </p:nvSpPr>
        <p:spPr bwMode="auto">
          <a:xfrm>
            <a:off x="10349861" y="3168751"/>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9" name="GREEN3"/>
          <p:cNvSpPr/>
          <p:nvPr/>
        </p:nvSpPr>
        <p:spPr bwMode="auto">
          <a:xfrm>
            <a:off x="10344331" y="3168751"/>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0" name="GREEN4"/>
          <p:cNvSpPr/>
          <p:nvPr/>
        </p:nvSpPr>
        <p:spPr bwMode="auto">
          <a:xfrm>
            <a:off x="10349861" y="3172720"/>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1" name="GREEN5"/>
          <p:cNvSpPr/>
          <p:nvPr/>
        </p:nvSpPr>
        <p:spPr bwMode="auto">
          <a:xfrm>
            <a:off x="10353480" y="3172720"/>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2" name="BROWN1"/>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3" name="BROWN2"/>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4" name="BROWN3"/>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5" name="PURPLE1"/>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6" name="PURPLE2"/>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7" name="PURPLE3"/>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8" name="BLUE1"/>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9" name="BLUE2"/>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0" name="BLUE3"/>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1" name="BLUE4"/>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2" name="BLUE5"/>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YELLOW1"/>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4" name="YELLOW2"/>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5" name="YELLOW3"/>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6" name="TextBox 115"/>
          <p:cNvSpPr txBox="1"/>
          <p:nvPr/>
        </p:nvSpPr>
        <p:spPr>
          <a:xfrm>
            <a:off x="5837237" y="1505182"/>
            <a:ext cx="2971800" cy="1292662"/>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accent4"/>
                </a:solidFill>
                <a:effectLst/>
                <a:uLnTx/>
                <a:uFillTx/>
              </a:rPr>
              <a:t>Monolithic application approach</a:t>
            </a:r>
          </a:p>
        </p:txBody>
      </p:sp>
      <p:sp>
        <p:nvSpPr>
          <p:cNvPr id="117" name="TextBox 116"/>
          <p:cNvSpPr txBox="1"/>
          <p:nvPr/>
        </p:nvSpPr>
        <p:spPr>
          <a:xfrm>
            <a:off x="8985290" y="1505182"/>
            <a:ext cx="3200401" cy="1292662"/>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accent4"/>
                </a:solidFill>
                <a:effectLst/>
                <a:uLnTx/>
                <a:uFillTx/>
              </a:rPr>
              <a:t>Microservices application approach</a:t>
            </a:r>
          </a:p>
        </p:txBody>
      </p:sp>
      <p:cxnSp>
        <p:nvCxnSpPr>
          <p:cNvPr id="118" name="Straight Connector 117"/>
          <p:cNvCxnSpPr/>
          <p:nvPr/>
        </p:nvCxnSpPr>
        <p:spPr>
          <a:xfrm>
            <a:off x="8895554" y="2335214"/>
            <a:ext cx="0" cy="398144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9104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childTnLst>
                                </p:cTn>
                              </p:par>
                              <p:par>
                                <p:cTn id="22" presetID="10" presetClass="entr" presetSubtype="0" fill="hold"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42" presetClass="path" presetSubtype="0" accel="50000" decel="50000" fill="hold" nodeType="withEffect">
                                  <p:stCondLst>
                                    <p:cond delay="0"/>
                                  </p:stCondLst>
                                  <p:childTnLst>
                                    <p:animMotion origin="layout" path="M 1.22798E-6 3.38175E-6 L -0.00115 0.12823 " pathEditMode="relative" rAng="0" ptsTypes="AA">
                                      <p:cBhvr>
                                        <p:cTn id="26" dur="2000" fill="hold"/>
                                        <p:tgtEl>
                                          <p:spTgt spid="59"/>
                                        </p:tgtEl>
                                        <p:attrNameLst>
                                          <p:attrName>ppt_x</p:attrName>
                                          <p:attrName>ppt_y</p:attrName>
                                        </p:attrNameLst>
                                      </p:cBhvr>
                                      <p:rCtr x="-64" y="6400"/>
                                    </p:animMotion>
                                  </p:childTnLst>
                                </p:cTn>
                              </p:par>
                              <p:par>
                                <p:cTn id="27" presetID="6" presetClass="emph" presetSubtype="0" accel="10000" decel="90000" fill="hold" nodeType="withEffect">
                                  <p:stCondLst>
                                    <p:cond delay="0"/>
                                  </p:stCondLst>
                                  <p:childTnLst>
                                    <p:animScale>
                                      <p:cBhvr>
                                        <p:cTn id="28" dur="2000" fill="hold"/>
                                        <p:tgtEl>
                                          <p:spTgt spid="59"/>
                                        </p:tgtEl>
                                      </p:cBhvr>
                                      <p:by x="64000" y="64000"/>
                                    </p:animScale>
                                  </p:childTnLst>
                                </p:cTn>
                              </p:par>
                              <p:par>
                                <p:cTn id="29" presetID="10" presetClass="entr" presetSubtype="0" fill="hold" nodeType="withEffect">
                                  <p:stCondLst>
                                    <p:cond delay="50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500"/>
                                        <p:tgtEl>
                                          <p:spTgt spid="74"/>
                                        </p:tgtEl>
                                      </p:cBhvr>
                                    </p:animEffect>
                                  </p:childTnLst>
                                </p:cTn>
                              </p:par>
                              <p:par>
                                <p:cTn id="32" presetID="10" presetClass="entr" presetSubtype="0" fill="hold" nodeType="withEffect">
                                  <p:stCondLst>
                                    <p:cond delay="100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nodeType="with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fade">
                                      <p:cBhvr>
                                        <p:cTn id="42" dur="500"/>
                                        <p:tgtEl>
                                          <p:spTgt spid="1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7"/>
                                        </p:tgtEl>
                                        <p:attrNameLst>
                                          <p:attrName>style.visibility</p:attrName>
                                        </p:attrNameLst>
                                      </p:cBhvr>
                                      <p:to>
                                        <p:strVal val="visible"/>
                                      </p:to>
                                    </p:set>
                                    <p:animEffect transition="in" filter="fade">
                                      <p:cBhvr>
                                        <p:cTn id="45" dur="500"/>
                                        <p:tgtEl>
                                          <p:spTgt spid="1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500"/>
                                        <p:tgtEl>
                                          <p:spTgt spid="7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fade">
                                      <p:cBhvr>
                                        <p:cTn id="57" dur="500"/>
                                        <p:tgtEl>
                                          <p:spTgt spid="6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500"/>
                                        <p:tgtEl>
                                          <p:spTgt spid="6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par>
                                <p:cTn id="64" presetID="10" presetClass="entr" presetSubtype="0" fill="hold" grpId="3"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1"/>
                                        </p:tgtEl>
                                        <p:attrNameLst>
                                          <p:attrName>style.visibility</p:attrName>
                                        </p:attrNameLst>
                                      </p:cBhvr>
                                      <p:to>
                                        <p:strVal val="visible"/>
                                      </p:to>
                                    </p:set>
                                    <p:animEffect transition="in" filter="fade">
                                      <p:cBhvr>
                                        <p:cTn id="69" dur="500"/>
                                        <p:tgtEl>
                                          <p:spTgt spid="10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9"/>
                                        </p:tgtEl>
                                        <p:attrNameLst>
                                          <p:attrName>style.visibility</p:attrName>
                                        </p:attrNameLst>
                                      </p:cBhvr>
                                      <p:to>
                                        <p:strVal val="visible"/>
                                      </p:to>
                                    </p:set>
                                    <p:animEffect transition="in" filter="fade">
                                      <p:cBhvr>
                                        <p:cTn id="72" dur="500"/>
                                        <p:tgtEl>
                                          <p:spTgt spid="99"/>
                                        </p:tgtEl>
                                      </p:cBhvr>
                                    </p:animEffect>
                                  </p:childTnLst>
                                </p:cTn>
                              </p:par>
                              <p:par>
                                <p:cTn id="73" presetID="10" presetClass="entr" presetSubtype="0" fill="hold" grpId="3" nodeType="with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7"/>
                                        </p:tgtEl>
                                        <p:attrNameLst>
                                          <p:attrName>style.visibility</p:attrName>
                                        </p:attrNameLst>
                                      </p:cBhvr>
                                      <p:to>
                                        <p:strVal val="visible"/>
                                      </p:to>
                                    </p:set>
                                    <p:animEffect transition="in" filter="fade">
                                      <p:cBhvr>
                                        <p:cTn id="78" dur="500"/>
                                        <p:tgtEl>
                                          <p:spTgt spid="9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2"/>
                                        </p:tgtEl>
                                        <p:attrNameLst>
                                          <p:attrName>style.visibility</p:attrName>
                                        </p:attrNameLst>
                                      </p:cBhvr>
                                      <p:to>
                                        <p:strVal val="visible"/>
                                      </p:to>
                                    </p:set>
                                    <p:animEffect transition="in" filter="fade">
                                      <p:cBhvr>
                                        <p:cTn id="81" dur="500"/>
                                        <p:tgtEl>
                                          <p:spTgt spid="10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500"/>
                                        <p:tgtEl>
                                          <p:spTgt spid="10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6"/>
                                        </p:tgtEl>
                                        <p:attrNameLst>
                                          <p:attrName>style.visibility</p:attrName>
                                        </p:attrNameLst>
                                      </p:cBhvr>
                                      <p:to>
                                        <p:strVal val="visible"/>
                                      </p:to>
                                    </p:set>
                                    <p:animEffect transition="in" filter="fade">
                                      <p:cBhvr>
                                        <p:cTn id="87" dur="500"/>
                                        <p:tgtEl>
                                          <p:spTgt spid="10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7"/>
                                        </p:tgtEl>
                                        <p:attrNameLst>
                                          <p:attrName>style.visibility</p:attrName>
                                        </p:attrNameLst>
                                      </p:cBhvr>
                                      <p:to>
                                        <p:strVal val="visible"/>
                                      </p:to>
                                    </p:set>
                                    <p:animEffect transition="in" filter="fade">
                                      <p:cBhvr>
                                        <p:cTn id="90" dur="500"/>
                                        <p:tgtEl>
                                          <p:spTgt spid="10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8"/>
                                        </p:tgtEl>
                                        <p:attrNameLst>
                                          <p:attrName>style.visibility</p:attrName>
                                        </p:attrNameLst>
                                      </p:cBhvr>
                                      <p:to>
                                        <p:strVal val="visible"/>
                                      </p:to>
                                    </p:set>
                                    <p:animEffect transition="in" filter="fade">
                                      <p:cBhvr>
                                        <p:cTn id="93" dur="500"/>
                                        <p:tgtEl>
                                          <p:spTgt spid="10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9"/>
                                        </p:tgtEl>
                                        <p:attrNameLst>
                                          <p:attrName>style.visibility</p:attrName>
                                        </p:attrNameLst>
                                      </p:cBhvr>
                                      <p:to>
                                        <p:strVal val="visible"/>
                                      </p:to>
                                    </p:set>
                                    <p:animEffect transition="in" filter="fade">
                                      <p:cBhvr>
                                        <p:cTn id="96" dur="500"/>
                                        <p:tgtEl>
                                          <p:spTgt spid="10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0"/>
                                        </p:tgtEl>
                                        <p:attrNameLst>
                                          <p:attrName>style.visibility</p:attrName>
                                        </p:attrNameLst>
                                      </p:cBhvr>
                                      <p:to>
                                        <p:strVal val="visible"/>
                                      </p:to>
                                    </p:set>
                                    <p:animEffect transition="in" filter="fade">
                                      <p:cBhvr>
                                        <p:cTn id="99" dur="500"/>
                                        <p:tgtEl>
                                          <p:spTgt spid="11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1"/>
                                        </p:tgtEl>
                                        <p:attrNameLst>
                                          <p:attrName>style.visibility</p:attrName>
                                        </p:attrNameLst>
                                      </p:cBhvr>
                                      <p:to>
                                        <p:strVal val="visible"/>
                                      </p:to>
                                    </p:set>
                                    <p:animEffect transition="in" filter="fade">
                                      <p:cBhvr>
                                        <p:cTn id="102" dur="500"/>
                                        <p:tgtEl>
                                          <p:spTgt spid="11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2"/>
                                        </p:tgtEl>
                                        <p:attrNameLst>
                                          <p:attrName>style.visibility</p:attrName>
                                        </p:attrNameLst>
                                      </p:cBhvr>
                                      <p:to>
                                        <p:strVal val="visible"/>
                                      </p:to>
                                    </p:set>
                                    <p:animEffect transition="in" filter="fade">
                                      <p:cBhvr>
                                        <p:cTn id="105" dur="500"/>
                                        <p:tgtEl>
                                          <p:spTgt spid="11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13"/>
                                        </p:tgtEl>
                                        <p:attrNameLst>
                                          <p:attrName>style.visibility</p:attrName>
                                        </p:attrNameLst>
                                      </p:cBhvr>
                                      <p:to>
                                        <p:strVal val="visible"/>
                                      </p:to>
                                    </p:set>
                                    <p:animEffect transition="in" filter="fade">
                                      <p:cBhvr>
                                        <p:cTn id="108" dur="500"/>
                                        <p:tgtEl>
                                          <p:spTgt spid="11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14"/>
                                        </p:tgtEl>
                                        <p:attrNameLst>
                                          <p:attrName>style.visibility</p:attrName>
                                        </p:attrNameLst>
                                      </p:cBhvr>
                                      <p:to>
                                        <p:strVal val="visible"/>
                                      </p:to>
                                    </p:set>
                                    <p:animEffect transition="in" filter="fade">
                                      <p:cBhvr>
                                        <p:cTn id="111" dur="500"/>
                                        <p:tgtEl>
                                          <p:spTgt spid="114"/>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15"/>
                                        </p:tgtEl>
                                        <p:attrNameLst>
                                          <p:attrName>style.visibility</p:attrName>
                                        </p:attrNameLst>
                                      </p:cBhvr>
                                      <p:to>
                                        <p:strVal val="visible"/>
                                      </p:to>
                                    </p:set>
                                    <p:animEffect transition="in" filter="fade">
                                      <p:cBhvr>
                                        <p:cTn id="114" dur="500"/>
                                        <p:tgtEl>
                                          <p:spTgt spid="115"/>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Effect transition="in" filter="fade">
                                      <p:cBhvr>
                                        <p:cTn id="117" dur="500"/>
                                        <p:tgtEl>
                                          <p:spTgt spid="10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03"/>
                                        </p:tgtEl>
                                        <p:attrNameLst>
                                          <p:attrName>style.visibility</p:attrName>
                                        </p:attrNameLst>
                                      </p:cBhvr>
                                      <p:to>
                                        <p:strVal val="visible"/>
                                      </p:to>
                                    </p:set>
                                    <p:animEffect transition="in" filter="fade">
                                      <p:cBhvr>
                                        <p:cTn id="120" dur="500"/>
                                        <p:tgtEl>
                                          <p:spTgt spid="103"/>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98"/>
                                        </p:tgtEl>
                                        <p:attrNameLst>
                                          <p:attrName>style.visibility</p:attrName>
                                        </p:attrNameLst>
                                      </p:cBhvr>
                                      <p:to>
                                        <p:strVal val="visible"/>
                                      </p:to>
                                    </p:set>
                                    <p:animEffect transition="in" filter="fade">
                                      <p:cBhvr>
                                        <p:cTn id="123" dur="500"/>
                                        <p:tgtEl>
                                          <p:spTgt spid="98"/>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0"/>
                                        </p:tgtEl>
                                        <p:attrNameLst>
                                          <p:attrName>style.visibility</p:attrName>
                                        </p:attrNameLst>
                                      </p:cBhvr>
                                      <p:to>
                                        <p:strVal val="visible"/>
                                      </p:to>
                                    </p:set>
                                    <p:animEffect transition="in" filter="fade">
                                      <p:cBhvr>
                                        <p:cTn id="128" dur="500"/>
                                        <p:tgtEl>
                                          <p:spTgt spid="2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67"/>
                                        </p:tgtEl>
                                        <p:attrNameLst>
                                          <p:attrName>style.visibility</p:attrName>
                                        </p:attrNameLst>
                                      </p:cBhvr>
                                      <p:to>
                                        <p:strVal val="visible"/>
                                      </p:to>
                                    </p:set>
                                    <p:animEffect transition="in" filter="fade">
                                      <p:cBhvr>
                                        <p:cTn id="131" dur="500"/>
                                        <p:tgtEl>
                                          <p:spTgt spid="67"/>
                                        </p:tgtEl>
                                      </p:cBhvr>
                                    </p:animEffect>
                                  </p:childTnLst>
                                </p:cTn>
                              </p:par>
                            </p:childTnLst>
                          </p:cTn>
                        </p:par>
                        <p:par>
                          <p:cTn id="132" fill="hold">
                            <p:stCondLst>
                              <p:cond delay="500"/>
                            </p:stCondLst>
                            <p:childTnLst>
                              <p:par>
                                <p:cTn id="133" presetID="42" presetClass="path" presetSubtype="0" accel="50000" decel="50000" fill="hold" grpId="1" nodeType="afterEffect">
                                  <p:stCondLst>
                                    <p:cond delay="0"/>
                                  </p:stCondLst>
                                  <p:childTnLst>
                                    <p:animMotion origin="layout" path="M 4.65407E-6 3.1094E-6 L 0.02016 0.1305 " pathEditMode="relative" rAng="0" ptsTypes="AA">
                                      <p:cBhvr>
                                        <p:cTn id="134" dur="1500" fill="hold"/>
                                        <p:tgtEl>
                                          <p:spTgt spid="70"/>
                                        </p:tgtEl>
                                        <p:attrNameLst>
                                          <p:attrName>ppt_x</p:attrName>
                                          <p:attrName>ppt_y</p:attrName>
                                        </p:attrNameLst>
                                      </p:cBhvr>
                                      <p:rCtr x="1008" y="6514"/>
                                    </p:animMotion>
                                  </p:childTnLst>
                                </p:cTn>
                              </p:par>
                              <p:par>
                                <p:cTn id="135" presetID="6" presetClass="emph" presetSubtype="0" fill="hold" grpId="2" nodeType="withEffect">
                                  <p:stCondLst>
                                    <p:cond delay="0"/>
                                  </p:stCondLst>
                                  <p:childTnLst>
                                    <p:animScale>
                                      <p:cBhvr>
                                        <p:cTn id="136" dur="1500" fill="hold"/>
                                        <p:tgtEl>
                                          <p:spTgt spid="70"/>
                                        </p:tgtEl>
                                      </p:cBhvr>
                                      <p:by x="100000" y="82350"/>
                                    </p:animScale>
                                  </p:childTnLst>
                                </p:cTn>
                              </p:par>
                              <p:par>
                                <p:cTn id="137" presetID="6" presetClass="emph" presetSubtype="0" decel="100000" fill="hold" grpId="3" nodeType="withEffect">
                                  <p:stCondLst>
                                    <p:cond delay="0"/>
                                  </p:stCondLst>
                                  <p:childTnLst>
                                    <p:animScale>
                                      <p:cBhvr>
                                        <p:cTn id="138" dur="1500" fill="hold"/>
                                        <p:tgtEl>
                                          <p:spTgt spid="70"/>
                                        </p:tgtEl>
                                      </p:cBhvr>
                                      <p:by x="80000" y="100000"/>
                                    </p:animScale>
                                  </p:childTnLst>
                                </p:cTn>
                              </p:par>
                              <p:par>
                                <p:cTn id="139" presetID="42" presetClass="path" presetSubtype="0" accel="50000" decel="50000" fill="hold" grpId="1" nodeType="withEffect">
                                  <p:stCondLst>
                                    <p:cond delay="0"/>
                                  </p:stCondLst>
                                  <p:childTnLst>
                                    <p:animMotion origin="layout" path="M -2.73168E-7 -2.84612E-6 L -0.04085 0.1641 " pathEditMode="relative" rAng="0" ptsTypes="AA">
                                      <p:cBhvr>
                                        <p:cTn id="140" dur="1500" fill="hold"/>
                                        <p:tgtEl>
                                          <p:spTgt spid="98"/>
                                        </p:tgtEl>
                                        <p:attrNameLst>
                                          <p:attrName>ppt_x</p:attrName>
                                          <p:attrName>ppt_y</p:attrName>
                                        </p:attrNameLst>
                                      </p:cBhvr>
                                      <p:rCtr x="-2042" y="8193"/>
                                    </p:animMotion>
                                  </p:childTnLst>
                                </p:cTn>
                              </p:par>
                              <p:par>
                                <p:cTn id="141" presetID="6" presetClass="emph" presetSubtype="0" decel="100000" fill="hold" grpId="2" nodeType="withEffect">
                                  <p:stCondLst>
                                    <p:cond delay="0"/>
                                  </p:stCondLst>
                                  <p:childTnLst>
                                    <p:animScale>
                                      <p:cBhvr>
                                        <p:cTn id="142" dur="1500" fill="hold"/>
                                        <p:tgtEl>
                                          <p:spTgt spid="98"/>
                                        </p:tgtEl>
                                      </p:cBhvr>
                                      <p:by x="100000" y="82350"/>
                                    </p:animScale>
                                  </p:childTnLst>
                                </p:cTn>
                              </p:par>
                              <p:par>
                                <p:cTn id="143" presetID="6" presetClass="emph" presetSubtype="0" decel="100000" fill="hold" grpId="3" nodeType="withEffect">
                                  <p:stCondLst>
                                    <p:cond delay="0"/>
                                  </p:stCondLst>
                                  <p:childTnLst>
                                    <p:animScale>
                                      <p:cBhvr>
                                        <p:cTn id="144" dur="1500" fill="hold"/>
                                        <p:tgtEl>
                                          <p:spTgt spid="98"/>
                                        </p:tgtEl>
                                      </p:cBhvr>
                                      <p:by x="80000" y="100000"/>
                                    </p:animScale>
                                  </p:childTnLst>
                                </p:cTn>
                              </p:par>
                              <p:par>
                                <p:cTn id="145" presetID="42" presetClass="path" presetSubtype="0" accel="50000" decel="50000" fill="hold" grpId="1" nodeType="withEffect">
                                  <p:stCondLst>
                                    <p:cond delay="0"/>
                                  </p:stCondLst>
                                  <p:childTnLst>
                                    <p:animMotion origin="layout" path="M -2.73168E-7 -4.62551E-6 L 0.01098 0.3173 " pathEditMode="relative" rAng="0" ptsTypes="AA">
                                      <p:cBhvr>
                                        <p:cTn id="146" dur="1500" fill="hold"/>
                                        <p:tgtEl>
                                          <p:spTgt spid="97"/>
                                        </p:tgtEl>
                                        <p:attrNameLst>
                                          <p:attrName>ppt_x</p:attrName>
                                          <p:attrName>ppt_y</p:attrName>
                                        </p:attrNameLst>
                                      </p:cBhvr>
                                      <p:rCtr x="549" y="15865"/>
                                    </p:animMotion>
                                  </p:childTnLst>
                                </p:cTn>
                              </p:par>
                              <p:par>
                                <p:cTn id="147" presetID="6" presetClass="emph" presetSubtype="0" decel="100000" fill="hold" grpId="2" nodeType="withEffect">
                                  <p:stCondLst>
                                    <p:cond delay="0"/>
                                  </p:stCondLst>
                                  <p:childTnLst>
                                    <p:animScale>
                                      <p:cBhvr>
                                        <p:cTn id="148" dur="1500" fill="hold"/>
                                        <p:tgtEl>
                                          <p:spTgt spid="97"/>
                                        </p:tgtEl>
                                      </p:cBhvr>
                                      <p:by x="100000" y="82350"/>
                                    </p:animScale>
                                  </p:childTnLst>
                                </p:cTn>
                              </p:par>
                              <p:par>
                                <p:cTn id="149" presetID="6" presetClass="emph" presetSubtype="0" decel="100000" fill="hold" grpId="3" nodeType="withEffect">
                                  <p:stCondLst>
                                    <p:cond delay="0"/>
                                  </p:stCondLst>
                                  <p:childTnLst>
                                    <p:animScale>
                                      <p:cBhvr>
                                        <p:cTn id="150" dur="1500" fill="hold"/>
                                        <p:tgtEl>
                                          <p:spTgt spid="97"/>
                                        </p:tgtEl>
                                      </p:cBhvr>
                                      <p:by x="80000" y="100000"/>
                                    </p:animScale>
                                  </p:childTnLst>
                                </p:cTn>
                              </p:par>
                              <p:par>
                                <p:cTn id="151" presetID="42" presetClass="path" presetSubtype="0" accel="50000" decel="50000" fill="hold" grpId="2" nodeType="withEffect">
                                  <p:stCondLst>
                                    <p:cond delay="0"/>
                                  </p:stCondLst>
                                  <p:childTnLst>
                                    <p:animMotion origin="layout" path="M 4.65407E-6 3.1094E-6 L -0.04366 0.19042 " pathEditMode="relative" rAng="0" ptsTypes="AA">
                                      <p:cBhvr>
                                        <p:cTn id="152" dur="1500" fill="hold"/>
                                        <p:tgtEl>
                                          <p:spTgt spid="96"/>
                                        </p:tgtEl>
                                        <p:attrNameLst>
                                          <p:attrName>ppt_x</p:attrName>
                                          <p:attrName>ppt_y</p:attrName>
                                        </p:attrNameLst>
                                      </p:cBhvr>
                                      <p:rCtr x="-2183" y="9510"/>
                                    </p:animMotion>
                                  </p:childTnLst>
                                </p:cTn>
                              </p:par>
                              <p:par>
                                <p:cTn id="153" presetID="6" presetClass="emph" presetSubtype="0" fill="hold" grpId="0" nodeType="withEffect">
                                  <p:stCondLst>
                                    <p:cond delay="0"/>
                                  </p:stCondLst>
                                  <p:childTnLst>
                                    <p:animScale>
                                      <p:cBhvr>
                                        <p:cTn id="154" dur="1500" fill="hold"/>
                                        <p:tgtEl>
                                          <p:spTgt spid="96"/>
                                        </p:tgtEl>
                                      </p:cBhvr>
                                      <p:by x="100000" y="82350"/>
                                    </p:animScale>
                                  </p:childTnLst>
                                </p:cTn>
                              </p:par>
                              <p:par>
                                <p:cTn id="155" presetID="6" presetClass="emph" presetSubtype="0" decel="100000" fill="hold" grpId="1" nodeType="withEffect">
                                  <p:stCondLst>
                                    <p:cond delay="0"/>
                                  </p:stCondLst>
                                  <p:childTnLst>
                                    <p:animScale>
                                      <p:cBhvr>
                                        <p:cTn id="156" dur="1500" fill="hold"/>
                                        <p:tgtEl>
                                          <p:spTgt spid="96"/>
                                        </p:tgtEl>
                                      </p:cBhvr>
                                      <p:by x="80000" y="100000"/>
                                    </p:animScale>
                                  </p:childTnLst>
                                </p:cTn>
                              </p:par>
                              <p:par>
                                <p:cTn id="157" presetID="42" presetClass="path" presetSubtype="0" accel="50000" decel="50000" fill="hold" grpId="1" nodeType="withEffect">
                                  <p:stCondLst>
                                    <p:cond delay="0"/>
                                  </p:stCondLst>
                                  <p:childTnLst>
                                    <p:animMotion origin="layout" path="M -2.73168E-7 -3.73581E-6 L 0.06191 0.16478 " pathEditMode="relative" rAng="0" ptsTypes="AA">
                                      <p:cBhvr>
                                        <p:cTn id="158" dur="1500" fill="hold"/>
                                        <p:tgtEl>
                                          <p:spTgt spid="100"/>
                                        </p:tgtEl>
                                        <p:attrNameLst>
                                          <p:attrName>ppt_x</p:attrName>
                                          <p:attrName>ppt_y</p:attrName>
                                        </p:attrNameLst>
                                      </p:cBhvr>
                                      <p:rCtr x="3089" y="8239"/>
                                    </p:animMotion>
                                  </p:childTnLst>
                                </p:cTn>
                              </p:par>
                              <p:par>
                                <p:cTn id="159" presetID="6" presetClass="emph" presetSubtype="0" decel="100000" fill="hold" grpId="2" nodeType="withEffect">
                                  <p:stCondLst>
                                    <p:cond delay="0"/>
                                  </p:stCondLst>
                                  <p:childTnLst>
                                    <p:animScale>
                                      <p:cBhvr>
                                        <p:cTn id="160" dur="1500" fill="hold"/>
                                        <p:tgtEl>
                                          <p:spTgt spid="100"/>
                                        </p:tgtEl>
                                      </p:cBhvr>
                                      <p:by x="100000" y="82350"/>
                                    </p:animScale>
                                  </p:childTnLst>
                                </p:cTn>
                              </p:par>
                              <p:par>
                                <p:cTn id="161" presetID="6" presetClass="emph" presetSubtype="0" decel="100000" fill="hold" grpId="3" nodeType="withEffect">
                                  <p:stCondLst>
                                    <p:cond delay="0"/>
                                  </p:stCondLst>
                                  <p:childTnLst>
                                    <p:animScale>
                                      <p:cBhvr>
                                        <p:cTn id="162" dur="1500" fill="hold"/>
                                        <p:tgtEl>
                                          <p:spTgt spid="100"/>
                                        </p:tgtEl>
                                      </p:cBhvr>
                                      <p:by x="80000" y="100000"/>
                                    </p:animScale>
                                  </p:childTnLst>
                                </p:cTn>
                              </p:par>
                              <p:par>
                                <p:cTn id="163" presetID="42" presetClass="path" presetSubtype="0" accel="50000" decel="50000" fill="hold" grpId="1" nodeType="withEffect">
                                  <p:stCondLst>
                                    <p:cond delay="0"/>
                                  </p:stCondLst>
                                  <p:childTnLst>
                                    <p:animMotion origin="layout" path="M -1.26117E-6 -1.18021E-7 L -0.07008 0.22878 " pathEditMode="relative" rAng="0" ptsTypes="AA">
                                      <p:cBhvr>
                                        <p:cTn id="164" dur="1500" fill="hold"/>
                                        <p:tgtEl>
                                          <p:spTgt spid="102"/>
                                        </p:tgtEl>
                                        <p:attrNameLst>
                                          <p:attrName>ppt_x</p:attrName>
                                          <p:attrName>ppt_y</p:attrName>
                                        </p:attrNameLst>
                                      </p:cBhvr>
                                      <p:rCtr x="-3510" y="11439"/>
                                    </p:animMotion>
                                  </p:childTnLst>
                                </p:cTn>
                              </p:par>
                              <p:par>
                                <p:cTn id="165" presetID="6" presetClass="emph" presetSubtype="0" decel="100000" fill="hold" grpId="2" nodeType="withEffect">
                                  <p:stCondLst>
                                    <p:cond delay="0"/>
                                  </p:stCondLst>
                                  <p:childTnLst>
                                    <p:animScale>
                                      <p:cBhvr>
                                        <p:cTn id="166" dur="1500" fill="hold"/>
                                        <p:tgtEl>
                                          <p:spTgt spid="102"/>
                                        </p:tgtEl>
                                      </p:cBhvr>
                                      <p:by x="100000" y="82350"/>
                                    </p:animScale>
                                  </p:childTnLst>
                                </p:cTn>
                              </p:par>
                              <p:par>
                                <p:cTn id="167" presetID="6" presetClass="emph" presetSubtype="0" decel="100000" fill="hold" grpId="3" nodeType="withEffect">
                                  <p:stCondLst>
                                    <p:cond delay="0"/>
                                  </p:stCondLst>
                                  <p:childTnLst>
                                    <p:animScale>
                                      <p:cBhvr>
                                        <p:cTn id="168" dur="1500" fill="hold"/>
                                        <p:tgtEl>
                                          <p:spTgt spid="102"/>
                                        </p:tgtEl>
                                      </p:cBhvr>
                                      <p:by x="80000" y="100000"/>
                                    </p:animScale>
                                  </p:childTnLst>
                                </p:cTn>
                              </p:par>
                              <p:par>
                                <p:cTn id="169" presetID="42" presetClass="path" presetSubtype="0" accel="50000" decel="50000" fill="hold" grpId="1" nodeType="withEffect">
                                  <p:stCondLst>
                                    <p:cond delay="0"/>
                                  </p:stCondLst>
                                  <p:childTnLst>
                                    <p:animMotion origin="layout" path="M -1.26117E-6 -1.18021E-7 L -0.01021 0.29392 " pathEditMode="relative" rAng="0" ptsTypes="AA">
                                      <p:cBhvr>
                                        <p:cTn id="170" dur="1500" fill="hold"/>
                                        <p:tgtEl>
                                          <p:spTgt spid="103"/>
                                        </p:tgtEl>
                                        <p:attrNameLst>
                                          <p:attrName>ppt_x</p:attrName>
                                          <p:attrName>ppt_y</p:attrName>
                                        </p:attrNameLst>
                                      </p:cBhvr>
                                      <p:rCtr x="-511" y="14685"/>
                                    </p:animMotion>
                                  </p:childTnLst>
                                </p:cTn>
                              </p:par>
                              <p:par>
                                <p:cTn id="171" presetID="6" presetClass="emph" presetSubtype="0" decel="100000" fill="hold" grpId="2" nodeType="withEffect">
                                  <p:stCondLst>
                                    <p:cond delay="0"/>
                                  </p:stCondLst>
                                  <p:childTnLst>
                                    <p:animScale>
                                      <p:cBhvr>
                                        <p:cTn id="172" dur="1500" fill="hold"/>
                                        <p:tgtEl>
                                          <p:spTgt spid="103"/>
                                        </p:tgtEl>
                                      </p:cBhvr>
                                      <p:by x="100000" y="82350"/>
                                    </p:animScale>
                                  </p:childTnLst>
                                </p:cTn>
                              </p:par>
                              <p:par>
                                <p:cTn id="173" presetID="6" presetClass="emph" presetSubtype="0" decel="100000" fill="hold" grpId="3" nodeType="withEffect">
                                  <p:stCondLst>
                                    <p:cond delay="0"/>
                                  </p:stCondLst>
                                  <p:childTnLst>
                                    <p:animScale>
                                      <p:cBhvr>
                                        <p:cTn id="174" dur="1500" fill="hold"/>
                                        <p:tgtEl>
                                          <p:spTgt spid="103"/>
                                        </p:tgtEl>
                                      </p:cBhvr>
                                      <p:by x="80000" y="100000"/>
                                    </p:animScale>
                                  </p:childTnLst>
                                </p:cTn>
                              </p:par>
                              <p:par>
                                <p:cTn id="175" presetID="42" presetClass="path" presetSubtype="0" accel="50000" decel="50000" fill="hold" grpId="1" nodeType="withEffect">
                                  <p:stCondLst>
                                    <p:cond delay="0"/>
                                  </p:stCondLst>
                                  <p:childTnLst>
                                    <p:animMotion origin="layout" path="M 4.42941E-6 -3.73581E-6 L -0.00996 0.10486 " pathEditMode="relative" rAng="0" ptsTypes="AA">
                                      <p:cBhvr>
                                        <p:cTn id="176" dur="1500" fill="hold"/>
                                        <p:tgtEl>
                                          <p:spTgt spid="101"/>
                                        </p:tgtEl>
                                        <p:attrNameLst>
                                          <p:attrName>ppt_x</p:attrName>
                                          <p:attrName>ppt_y</p:attrName>
                                        </p:attrNameLst>
                                      </p:cBhvr>
                                      <p:rCtr x="-498" y="5243"/>
                                    </p:animMotion>
                                  </p:childTnLst>
                                </p:cTn>
                              </p:par>
                              <p:par>
                                <p:cTn id="177" presetID="6" presetClass="emph" presetSubtype="0" decel="100000" fill="hold" grpId="2" nodeType="withEffect">
                                  <p:stCondLst>
                                    <p:cond delay="0"/>
                                  </p:stCondLst>
                                  <p:childTnLst>
                                    <p:animScale>
                                      <p:cBhvr>
                                        <p:cTn id="178" dur="1500" fill="hold"/>
                                        <p:tgtEl>
                                          <p:spTgt spid="101"/>
                                        </p:tgtEl>
                                      </p:cBhvr>
                                      <p:by x="100000" y="82350"/>
                                    </p:animScale>
                                  </p:childTnLst>
                                </p:cTn>
                              </p:par>
                              <p:par>
                                <p:cTn id="179" presetID="6" presetClass="emph" presetSubtype="0" decel="100000" fill="hold" grpId="3" nodeType="withEffect">
                                  <p:stCondLst>
                                    <p:cond delay="0"/>
                                  </p:stCondLst>
                                  <p:childTnLst>
                                    <p:animScale>
                                      <p:cBhvr>
                                        <p:cTn id="180" dur="1500" fill="hold"/>
                                        <p:tgtEl>
                                          <p:spTgt spid="101"/>
                                        </p:tgtEl>
                                      </p:cBhvr>
                                      <p:by x="80000" y="100000"/>
                                    </p:animScale>
                                  </p:childTnLst>
                                </p:cTn>
                              </p:par>
                              <p:par>
                                <p:cTn id="181" presetID="42" presetClass="path" presetSubtype="0" accel="50000" decel="50000" fill="hold" grpId="1" nodeType="withEffect">
                                  <p:stCondLst>
                                    <p:cond delay="0"/>
                                  </p:stCondLst>
                                  <p:childTnLst>
                                    <p:animMotion origin="layout" path="M 3.21675E-7 -2.84612E-6 L 0.07544 0.24875 " pathEditMode="relative" rAng="0" ptsTypes="AA">
                                      <p:cBhvr>
                                        <p:cTn id="182" dur="1500" fill="hold"/>
                                        <p:tgtEl>
                                          <p:spTgt spid="99"/>
                                        </p:tgtEl>
                                        <p:attrNameLst>
                                          <p:attrName>ppt_x</p:attrName>
                                          <p:attrName>ppt_y</p:attrName>
                                        </p:attrNameLst>
                                      </p:cBhvr>
                                      <p:rCtr x="3766" y="12438"/>
                                    </p:animMotion>
                                  </p:childTnLst>
                                </p:cTn>
                              </p:par>
                              <p:par>
                                <p:cTn id="183" presetID="6" presetClass="emph" presetSubtype="0" decel="100000" fill="hold" grpId="2" nodeType="withEffect">
                                  <p:stCondLst>
                                    <p:cond delay="0"/>
                                  </p:stCondLst>
                                  <p:childTnLst>
                                    <p:animScale>
                                      <p:cBhvr>
                                        <p:cTn id="184" dur="1500" fill="hold"/>
                                        <p:tgtEl>
                                          <p:spTgt spid="99"/>
                                        </p:tgtEl>
                                      </p:cBhvr>
                                      <p:by x="100000" y="82350"/>
                                    </p:animScale>
                                  </p:childTnLst>
                                </p:cTn>
                              </p:par>
                              <p:par>
                                <p:cTn id="185" presetID="6" presetClass="emph" presetSubtype="0" decel="100000" fill="hold" grpId="3" nodeType="withEffect">
                                  <p:stCondLst>
                                    <p:cond delay="0"/>
                                  </p:stCondLst>
                                  <p:childTnLst>
                                    <p:animScale>
                                      <p:cBhvr>
                                        <p:cTn id="186" dur="1500" fill="hold"/>
                                        <p:tgtEl>
                                          <p:spTgt spid="99"/>
                                        </p:tgtEl>
                                      </p:cBhvr>
                                      <p:by x="80000" y="100000"/>
                                    </p:animScale>
                                  </p:childTnLst>
                                </p:cTn>
                              </p:par>
                              <p:par>
                                <p:cTn id="187" presetID="42" presetClass="path" presetSubtype="0" accel="50000" decel="50000" fill="hold" grpId="2" nodeType="withEffect">
                                  <p:stCondLst>
                                    <p:cond delay="0"/>
                                  </p:stCondLst>
                                  <p:childTnLst>
                                    <p:animMotion origin="layout" path="M 4.65407E-6 3.1094E-6 L -0.04404 0.27008 " pathEditMode="relative" rAng="0" ptsTypes="AA">
                                      <p:cBhvr>
                                        <p:cTn id="188" dur="1500" fill="hold"/>
                                        <p:tgtEl>
                                          <p:spTgt spid="53"/>
                                        </p:tgtEl>
                                        <p:attrNameLst>
                                          <p:attrName>ppt_x</p:attrName>
                                          <p:attrName>ppt_y</p:attrName>
                                        </p:attrNameLst>
                                      </p:cBhvr>
                                      <p:rCtr x="-2208" y="13504"/>
                                    </p:animMotion>
                                  </p:childTnLst>
                                </p:cTn>
                              </p:par>
                              <p:par>
                                <p:cTn id="189" presetID="6" presetClass="emph" presetSubtype="0" fill="hold" grpId="0" nodeType="withEffect">
                                  <p:stCondLst>
                                    <p:cond delay="0"/>
                                  </p:stCondLst>
                                  <p:childTnLst>
                                    <p:animScale>
                                      <p:cBhvr>
                                        <p:cTn id="190" dur="1500" fill="hold"/>
                                        <p:tgtEl>
                                          <p:spTgt spid="53"/>
                                        </p:tgtEl>
                                      </p:cBhvr>
                                      <p:by x="100000" y="82350"/>
                                    </p:animScale>
                                  </p:childTnLst>
                                </p:cTn>
                              </p:par>
                              <p:par>
                                <p:cTn id="191" presetID="6" presetClass="emph" presetSubtype="0" decel="100000" fill="hold" grpId="1" nodeType="withEffect">
                                  <p:stCondLst>
                                    <p:cond delay="0"/>
                                  </p:stCondLst>
                                  <p:childTnLst>
                                    <p:animScale>
                                      <p:cBhvr>
                                        <p:cTn id="192" dur="1500" fill="hold"/>
                                        <p:tgtEl>
                                          <p:spTgt spid="53"/>
                                        </p:tgtEl>
                                      </p:cBhvr>
                                      <p:by x="80000" y="100000"/>
                                    </p:animScale>
                                  </p:childTnLst>
                                </p:cTn>
                              </p:par>
                              <p:par>
                                <p:cTn id="193" presetID="42" presetClass="path" presetSubtype="0" accel="50000" decel="50000" fill="hold" grpId="1" nodeType="withEffect">
                                  <p:stCondLst>
                                    <p:cond delay="0"/>
                                  </p:stCondLst>
                                  <p:childTnLst>
                                    <p:animMotion origin="layout" path="M -1.26117E-6 -1.18021E-7 L 0.05425 0.15388 " pathEditMode="relative" rAng="0" ptsTypes="AA">
                                      <p:cBhvr>
                                        <p:cTn id="194" dur="1500" fill="hold"/>
                                        <p:tgtEl>
                                          <p:spTgt spid="104"/>
                                        </p:tgtEl>
                                        <p:attrNameLst>
                                          <p:attrName>ppt_x</p:attrName>
                                          <p:attrName>ppt_y</p:attrName>
                                        </p:attrNameLst>
                                      </p:cBhvr>
                                      <p:rCtr x="2706" y="7694"/>
                                    </p:animMotion>
                                  </p:childTnLst>
                                </p:cTn>
                              </p:par>
                              <p:par>
                                <p:cTn id="195" presetID="6" presetClass="emph" presetSubtype="0" decel="100000" fill="hold" grpId="2" nodeType="withEffect">
                                  <p:stCondLst>
                                    <p:cond delay="0"/>
                                  </p:stCondLst>
                                  <p:childTnLst>
                                    <p:animScale>
                                      <p:cBhvr>
                                        <p:cTn id="196" dur="1500" fill="hold"/>
                                        <p:tgtEl>
                                          <p:spTgt spid="104"/>
                                        </p:tgtEl>
                                      </p:cBhvr>
                                      <p:by x="100000" y="82350"/>
                                    </p:animScale>
                                  </p:childTnLst>
                                </p:cTn>
                              </p:par>
                              <p:par>
                                <p:cTn id="197" presetID="6" presetClass="emph" presetSubtype="0" decel="100000" fill="hold" grpId="3" nodeType="withEffect">
                                  <p:stCondLst>
                                    <p:cond delay="0"/>
                                  </p:stCondLst>
                                  <p:childTnLst>
                                    <p:animScale>
                                      <p:cBhvr>
                                        <p:cTn id="198" dur="1500" fill="hold"/>
                                        <p:tgtEl>
                                          <p:spTgt spid="104"/>
                                        </p:tgtEl>
                                      </p:cBhvr>
                                      <p:by x="80000" y="100000"/>
                                    </p:animScale>
                                  </p:childTnLst>
                                </p:cTn>
                              </p:par>
                              <p:par>
                                <p:cTn id="199" presetID="42" presetClass="path" presetSubtype="0" accel="50000" decel="50000" fill="hold" grpId="1" nodeType="withEffect">
                                  <p:stCondLst>
                                    <p:cond delay="0"/>
                                  </p:stCondLst>
                                  <p:childTnLst>
                                    <p:animMotion origin="layout" path="M 2.02706E-6 -2.3241E-6 L -0.09893 0.25692 " pathEditMode="relative" rAng="0" ptsTypes="AA">
                                      <p:cBhvr>
                                        <p:cTn id="200" dur="1500" fill="hold"/>
                                        <p:tgtEl>
                                          <p:spTgt spid="105"/>
                                        </p:tgtEl>
                                        <p:attrNameLst>
                                          <p:attrName>ppt_x</p:attrName>
                                          <p:attrName>ppt_y</p:attrName>
                                        </p:attrNameLst>
                                      </p:cBhvr>
                                      <p:rCtr x="-4953" y="12846"/>
                                    </p:animMotion>
                                  </p:childTnLst>
                                </p:cTn>
                              </p:par>
                              <p:par>
                                <p:cTn id="201" presetID="6" presetClass="emph" presetSubtype="0" decel="100000" fill="hold" grpId="2" nodeType="withEffect">
                                  <p:stCondLst>
                                    <p:cond delay="0"/>
                                  </p:stCondLst>
                                  <p:childTnLst>
                                    <p:animScale>
                                      <p:cBhvr>
                                        <p:cTn id="202" dur="1500" fill="hold"/>
                                        <p:tgtEl>
                                          <p:spTgt spid="105"/>
                                        </p:tgtEl>
                                      </p:cBhvr>
                                      <p:by x="100000" y="82350"/>
                                    </p:animScale>
                                  </p:childTnLst>
                                </p:cTn>
                              </p:par>
                              <p:par>
                                <p:cTn id="203" presetID="6" presetClass="emph" presetSubtype="0" decel="100000" fill="hold" grpId="3" nodeType="withEffect">
                                  <p:stCondLst>
                                    <p:cond delay="0"/>
                                  </p:stCondLst>
                                  <p:childTnLst>
                                    <p:animScale>
                                      <p:cBhvr>
                                        <p:cTn id="204" dur="1500" fill="hold"/>
                                        <p:tgtEl>
                                          <p:spTgt spid="105"/>
                                        </p:tgtEl>
                                      </p:cBhvr>
                                      <p:by x="80000" y="100000"/>
                                    </p:animScale>
                                  </p:childTnLst>
                                </p:cTn>
                              </p:par>
                              <p:par>
                                <p:cTn id="205" presetID="42" presetClass="path" presetSubtype="0" accel="50000" decel="50000" fill="hold" grpId="1" nodeType="withEffect">
                                  <p:stCondLst>
                                    <p:cond delay="0"/>
                                  </p:stCondLst>
                                  <p:childTnLst>
                                    <p:animMotion origin="layout" path="M 2.02706E-6 -2.3241E-6 L -0.10021 0.18089 " pathEditMode="relative" rAng="0" ptsTypes="AA">
                                      <p:cBhvr>
                                        <p:cTn id="206" dur="1500" fill="hold"/>
                                        <p:tgtEl>
                                          <p:spTgt spid="106"/>
                                        </p:tgtEl>
                                        <p:attrNameLst>
                                          <p:attrName>ppt_x</p:attrName>
                                          <p:attrName>ppt_y</p:attrName>
                                        </p:attrNameLst>
                                      </p:cBhvr>
                                      <p:rCtr x="-5017" y="9033"/>
                                    </p:animMotion>
                                  </p:childTnLst>
                                </p:cTn>
                              </p:par>
                              <p:par>
                                <p:cTn id="207" presetID="6" presetClass="emph" presetSubtype="0" decel="100000" fill="hold" grpId="2" nodeType="withEffect">
                                  <p:stCondLst>
                                    <p:cond delay="0"/>
                                  </p:stCondLst>
                                  <p:childTnLst>
                                    <p:animScale>
                                      <p:cBhvr>
                                        <p:cTn id="208" dur="1500" fill="hold"/>
                                        <p:tgtEl>
                                          <p:spTgt spid="106"/>
                                        </p:tgtEl>
                                      </p:cBhvr>
                                      <p:by x="100000" y="82350"/>
                                    </p:animScale>
                                  </p:childTnLst>
                                </p:cTn>
                              </p:par>
                              <p:par>
                                <p:cTn id="209" presetID="6" presetClass="emph" presetSubtype="0" decel="100000" fill="hold" grpId="3" nodeType="withEffect">
                                  <p:stCondLst>
                                    <p:cond delay="0"/>
                                  </p:stCondLst>
                                  <p:childTnLst>
                                    <p:animScale>
                                      <p:cBhvr>
                                        <p:cTn id="210" dur="1500" fill="hold"/>
                                        <p:tgtEl>
                                          <p:spTgt spid="106"/>
                                        </p:tgtEl>
                                      </p:cBhvr>
                                      <p:by x="80000" y="100000"/>
                                    </p:animScale>
                                  </p:childTnLst>
                                </p:cTn>
                              </p:par>
                              <p:par>
                                <p:cTn id="211" presetID="42" presetClass="path" presetSubtype="0" accel="50000" decel="50000" fill="hold" grpId="1" nodeType="withEffect">
                                  <p:stCondLst>
                                    <p:cond delay="0"/>
                                  </p:stCondLst>
                                  <p:childTnLst>
                                    <p:animMotion origin="layout" path="M 2.02706E-6 -2.3241E-6 L 0.03702 0.24263 " pathEditMode="relative" rAng="0" ptsTypes="AA">
                                      <p:cBhvr>
                                        <p:cTn id="212" dur="1500" fill="hold"/>
                                        <p:tgtEl>
                                          <p:spTgt spid="107"/>
                                        </p:tgtEl>
                                        <p:attrNameLst>
                                          <p:attrName>ppt_x</p:attrName>
                                          <p:attrName>ppt_y</p:attrName>
                                        </p:attrNameLst>
                                      </p:cBhvr>
                                      <p:rCtr x="1851" y="12120"/>
                                    </p:animMotion>
                                  </p:childTnLst>
                                </p:cTn>
                              </p:par>
                              <p:par>
                                <p:cTn id="213" presetID="6" presetClass="emph" presetSubtype="0" decel="100000" fill="hold" grpId="2" nodeType="withEffect">
                                  <p:stCondLst>
                                    <p:cond delay="0"/>
                                  </p:stCondLst>
                                  <p:childTnLst>
                                    <p:animScale>
                                      <p:cBhvr>
                                        <p:cTn id="214" dur="1500" fill="hold"/>
                                        <p:tgtEl>
                                          <p:spTgt spid="107"/>
                                        </p:tgtEl>
                                      </p:cBhvr>
                                      <p:by x="100000" y="82350"/>
                                    </p:animScale>
                                  </p:childTnLst>
                                </p:cTn>
                              </p:par>
                              <p:par>
                                <p:cTn id="215" presetID="6" presetClass="emph" presetSubtype="0" decel="100000" fill="hold" grpId="3" nodeType="withEffect">
                                  <p:stCondLst>
                                    <p:cond delay="0"/>
                                  </p:stCondLst>
                                  <p:childTnLst>
                                    <p:animScale>
                                      <p:cBhvr>
                                        <p:cTn id="216" dur="1500" fill="hold"/>
                                        <p:tgtEl>
                                          <p:spTgt spid="107"/>
                                        </p:tgtEl>
                                      </p:cBhvr>
                                      <p:by x="80000" y="100000"/>
                                    </p:animScale>
                                  </p:childTnLst>
                                </p:cTn>
                              </p:par>
                              <p:par>
                                <p:cTn id="217" presetID="42" presetClass="path" presetSubtype="0" accel="50000" decel="50000" fill="hold" grpId="1" nodeType="withEffect">
                                  <p:stCondLst>
                                    <p:cond delay="0"/>
                                  </p:stCondLst>
                                  <p:childTnLst>
                                    <p:animMotion origin="layout" path="M 2.25172E-6 -3.85384E-6 L 0.03127 0.26737 " pathEditMode="relative" rAng="0" ptsTypes="AA">
                                      <p:cBhvr>
                                        <p:cTn id="218" dur="1500" fill="hold"/>
                                        <p:tgtEl>
                                          <p:spTgt spid="108"/>
                                        </p:tgtEl>
                                        <p:attrNameLst>
                                          <p:attrName>ppt_x</p:attrName>
                                          <p:attrName>ppt_y</p:attrName>
                                        </p:attrNameLst>
                                      </p:cBhvr>
                                      <p:rCtr x="1557" y="13368"/>
                                    </p:animMotion>
                                  </p:childTnLst>
                                </p:cTn>
                              </p:par>
                              <p:par>
                                <p:cTn id="219" presetID="6" presetClass="emph" presetSubtype="0" decel="100000" fill="hold" grpId="2" nodeType="withEffect">
                                  <p:stCondLst>
                                    <p:cond delay="0"/>
                                  </p:stCondLst>
                                  <p:childTnLst>
                                    <p:animScale>
                                      <p:cBhvr>
                                        <p:cTn id="220" dur="1500" fill="hold"/>
                                        <p:tgtEl>
                                          <p:spTgt spid="108"/>
                                        </p:tgtEl>
                                      </p:cBhvr>
                                      <p:by x="100000" y="82350"/>
                                    </p:animScale>
                                  </p:childTnLst>
                                </p:cTn>
                              </p:par>
                              <p:par>
                                <p:cTn id="221" presetID="6" presetClass="emph" presetSubtype="0" decel="100000" fill="hold" grpId="3" nodeType="withEffect">
                                  <p:stCondLst>
                                    <p:cond delay="0"/>
                                  </p:stCondLst>
                                  <p:childTnLst>
                                    <p:animScale>
                                      <p:cBhvr>
                                        <p:cTn id="222" dur="1500" fill="hold"/>
                                        <p:tgtEl>
                                          <p:spTgt spid="108"/>
                                        </p:tgtEl>
                                      </p:cBhvr>
                                      <p:by x="80000" y="100000"/>
                                    </p:animScale>
                                  </p:childTnLst>
                                </p:cTn>
                              </p:par>
                              <p:par>
                                <p:cTn id="223" presetID="42" presetClass="path" presetSubtype="0" accel="50000" decel="50000" fill="hold" grpId="1" nodeType="withEffect">
                                  <p:stCondLst>
                                    <p:cond delay="0"/>
                                  </p:stCondLst>
                                  <p:childTnLst>
                                    <p:animMotion origin="layout" path="M 2.25172E-6 -3.85384E-6 L 0.04161 0.19996 " pathEditMode="relative" rAng="0" ptsTypes="AA">
                                      <p:cBhvr>
                                        <p:cTn id="224" dur="1500" fill="hold"/>
                                        <p:tgtEl>
                                          <p:spTgt spid="109"/>
                                        </p:tgtEl>
                                        <p:attrNameLst>
                                          <p:attrName>ppt_x</p:attrName>
                                          <p:attrName>ppt_y</p:attrName>
                                        </p:attrNameLst>
                                      </p:cBhvr>
                                      <p:rCtr x="2081" y="9986"/>
                                    </p:animMotion>
                                  </p:childTnLst>
                                </p:cTn>
                              </p:par>
                              <p:par>
                                <p:cTn id="225" presetID="6" presetClass="emph" presetSubtype="0" decel="100000" fill="hold" grpId="2" nodeType="withEffect">
                                  <p:stCondLst>
                                    <p:cond delay="0"/>
                                  </p:stCondLst>
                                  <p:childTnLst>
                                    <p:animScale>
                                      <p:cBhvr>
                                        <p:cTn id="226" dur="1500" fill="hold"/>
                                        <p:tgtEl>
                                          <p:spTgt spid="109"/>
                                        </p:tgtEl>
                                      </p:cBhvr>
                                      <p:by x="100000" y="82350"/>
                                    </p:animScale>
                                  </p:childTnLst>
                                </p:cTn>
                              </p:par>
                              <p:par>
                                <p:cTn id="227" presetID="6" presetClass="emph" presetSubtype="0" decel="100000" fill="hold" grpId="3" nodeType="withEffect">
                                  <p:stCondLst>
                                    <p:cond delay="0"/>
                                  </p:stCondLst>
                                  <p:childTnLst>
                                    <p:animScale>
                                      <p:cBhvr>
                                        <p:cTn id="228" dur="1500" fill="hold"/>
                                        <p:tgtEl>
                                          <p:spTgt spid="109"/>
                                        </p:tgtEl>
                                      </p:cBhvr>
                                      <p:by x="80000" y="100000"/>
                                    </p:animScale>
                                  </p:childTnLst>
                                </p:cTn>
                              </p:par>
                              <p:par>
                                <p:cTn id="229" presetID="42" presetClass="path" presetSubtype="0" accel="50000" decel="50000" fill="hold" grpId="1" nodeType="withEffect">
                                  <p:stCondLst>
                                    <p:cond delay="0"/>
                                  </p:stCondLst>
                                  <p:childTnLst>
                                    <p:animMotion origin="layout" path="M 2.25172E-6 -3.85384E-6 L -0.04366 0.32751 " pathEditMode="relative" rAng="0" ptsTypes="AA">
                                      <p:cBhvr>
                                        <p:cTn id="230" dur="1500" fill="hold"/>
                                        <p:tgtEl>
                                          <p:spTgt spid="110"/>
                                        </p:tgtEl>
                                        <p:attrNameLst>
                                          <p:attrName>ppt_x</p:attrName>
                                          <p:attrName>ppt_y</p:attrName>
                                        </p:attrNameLst>
                                      </p:cBhvr>
                                      <p:rCtr x="-2183" y="16364"/>
                                    </p:animMotion>
                                  </p:childTnLst>
                                </p:cTn>
                              </p:par>
                              <p:par>
                                <p:cTn id="231" presetID="6" presetClass="emph" presetSubtype="0" decel="100000" fill="hold" grpId="2" nodeType="withEffect">
                                  <p:stCondLst>
                                    <p:cond delay="0"/>
                                  </p:stCondLst>
                                  <p:childTnLst>
                                    <p:animScale>
                                      <p:cBhvr>
                                        <p:cTn id="232" dur="1500" fill="hold"/>
                                        <p:tgtEl>
                                          <p:spTgt spid="110"/>
                                        </p:tgtEl>
                                      </p:cBhvr>
                                      <p:by x="100000" y="82350"/>
                                    </p:animScale>
                                  </p:childTnLst>
                                </p:cTn>
                              </p:par>
                              <p:par>
                                <p:cTn id="233" presetID="6" presetClass="emph" presetSubtype="0" decel="100000" fill="hold" grpId="3" nodeType="withEffect">
                                  <p:stCondLst>
                                    <p:cond delay="0"/>
                                  </p:stCondLst>
                                  <p:childTnLst>
                                    <p:animScale>
                                      <p:cBhvr>
                                        <p:cTn id="234" dur="1500" fill="hold"/>
                                        <p:tgtEl>
                                          <p:spTgt spid="110"/>
                                        </p:tgtEl>
                                      </p:cBhvr>
                                      <p:by x="80000" y="100000"/>
                                    </p:animScale>
                                  </p:childTnLst>
                                </p:cTn>
                              </p:par>
                              <p:par>
                                <p:cTn id="235" presetID="42" presetClass="path" presetSubtype="0" accel="50000" decel="50000" fill="hold" grpId="1" nodeType="withEffect">
                                  <p:stCondLst>
                                    <p:cond delay="0"/>
                                  </p:stCondLst>
                                  <p:childTnLst>
                                    <p:animMotion origin="layout" path="M 2.25172E-6 -3.85384E-6 L -0.10621 0.18997 " pathEditMode="relative" rAng="0" ptsTypes="AA">
                                      <p:cBhvr>
                                        <p:cTn id="236" dur="1500" fill="hold"/>
                                        <p:tgtEl>
                                          <p:spTgt spid="111"/>
                                        </p:tgtEl>
                                        <p:attrNameLst>
                                          <p:attrName>ppt_x</p:attrName>
                                          <p:attrName>ppt_y</p:attrName>
                                        </p:attrNameLst>
                                      </p:cBhvr>
                                      <p:rCtr x="-5310" y="9487"/>
                                    </p:animMotion>
                                  </p:childTnLst>
                                </p:cTn>
                              </p:par>
                              <p:par>
                                <p:cTn id="237" presetID="6" presetClass="emph" presetSubtype="0" decel="100000" fill="hold" grpId="2" nodeType="withEffect">
                                  <p:stCondLst>
                                    <p:cond delay="0"/>
                                  </p:stCondLst>
                                  <p:childTnLst>
                                    <p:animScale>
                                      <p:cBhvr>
                                        <p:cTn id="238" dur="1500" fill="hold"/>
                                        <p:tgtEl>
                                          <p:spTgt spid="111"/>
                                        </p:tgtEl>
                                      </p:cBhvr>
                                      <p:by x="100000" y="82350"/>
                                    </p:animScale>
                                  </p:childTnLst>
                                </p:cTn>
                              </p:par>
                              <p:par>
                                <p:cTn id="239" presetID="6" presetClass="emph" presetSubtype="0" decel="100000" fill="hold" grpId="3" nodeType="withEffect">
                                  <p:stCondLst>
                                    <p:cond delay="0"/>
                                  </p:stCondLst>
                                  <p:childTnLst>
                                    <p:animScale>
                                      <p:cBhvr>
                                        <p:cTn id="240" dur="1500" fill="hold"/>
                                        <p:tgtEl>
                                          <p:spTgt spid="111"/>
                                        </p:tgtEl>
                                      </p:cBhvr>
                                      <p:by x="80000" y="100000"/>
                                    </p:animScale>
                                  </p:childTnLst>
                                </p:cTn>
                              </p:par>
                              <p:par>
                                <p:cTn id="241" presetID="42" presetClass="path" presetSubtype="0" accel="50000" decel="50000" fill="hold" grpId="1" nodeType="withEffect">
                                  <p:stCondLst>
                                    <p:cond delay="0"/>
                                  </p:stCondLst>
                                  <p:childTnLst>
                                    <p:animMotion origin="layout" path="M 2.25172E-6 -3.85384E-6 L -0.00996 0.13028 " pathEditMode="relative" rAng="0" ptsTypes="AA">
                                      <p:cBhvr>
                                        <p:cTn id="242" dur="1500" fill="hold"/>
                                        <p:tgtEl>
                                          <p:spTgt spid="112"/>
                                        </p:tgtEl>
                                        <p:attrNameLst>
                                          <p:attrName>ppt_x</p:attrName>
                                          <p:attrName>ppt_y</p:attrName>
                                        </p:attrNameLst>
                                      </p:cBhvr>
                                      <p:rCtr x="-498" y="6514"/>
                                    </p:animMotion>
                                  </p:childTnLst>
                                </p:cTn>
                              </p:par>
                              <p:par>
                                <p:cTn id="243" presetID="6" presetClass="emph" presetSubtype="0" decel="100000" fill="hold" grpId="2" nodeType="withEffect">
                                  <p:stCondLst>
                                    <p:cond delay="0"/>
                                  </p:stCondLst>
                                  <p:childTnLst>
                                    <p:animScale>
                                      <p:cBhvr>
                                        <p:cTn id="244" dur="1500" fill="hold"/>
                                        <p:tgtEl>
                                          <p:spTgt spid="112"/>
                                        </p:tgtEl>
                                      </p:cBhvr>
                                      <p:by x="100000" y="82350"/>
                                    </p:animScale>
                                  </p:childTnLst>
                                </p:cTn>
                              </p:par>
                              <p:par>
                                <p:cTn id="245" presetID="6" presetClass="emph" presetSubtype="0" decel="100000" fill="hold" grpId="3" nodeType="withEffect">
                                  <p:stCondLst>
                                    <p:cond delay="0"/>
                                  </p:stCondLst>
                                  <p:childTnLst>
                                    <p:animScale>
                                      <p:cBhvr>
                                        <p:cTn id="246" dur="1500" fill="hold"/>
                                        <p:tgtEl>
                                          <p:spTgt spid="112"/>
                                        </p:tgtEl>
                                      </p:cBhvr>
                                      <p:by x="80000" y="100000"/>
                                    </p:animScale>
                                  </p:childTnLst>
                                </p:cTn>
                              </p:par>
                              <p:par>
                                <p:cTn id="247" presetID="42" presetClass="path" presetSubtype="0" accel="50000" decel="50000" fill="hold" grpId="1" nodeType="withEffect">
                                  <p:stCondLst>
                                    <p:cond delay="0"/>
                                  </p:stCondLst>
                                  <p:childTnLst>
                                    <p:animMotion origin="layout" path="M -4.85065E-8 1.87472E-6 L 0.01851 0.28574 " pathEditMode="relative" rAng="0" ptsTypes="AA">
                                      <p:cBhvr>
                                        <p:cTn id="248" dur="1500" fill="hold"/>
                                        <p:tgtEl>
                                          <p:spTgt spid="113"/>
                                        </p:tgtEl>
                                        <p:attrNameLst>
                                          <p:attrName>ppt_x</p:attrName>
                                          <p:attrName>ppt_y</p:attrName>
                                        </p:attrNameLst>
                                      </p:cBhvr>
                                      <p:rCtr x="919" y="14276"/>
                                    </p:animMotion>
                                  </p:childTnLst>
                                </p:cTn>
                              </p:par>
                              <p:par>
                                <p:cTn id="249" presetID="6" presetClass="emph" presetSubtype="0" decel="100000" fill="hold" grpId="2" nodeType="withEffect">
                                  <p:stCondLst>
                                    <p:cond delay="0"/>
                                  </p:stCondLst>
                                  <p:childTnLst>
                                    <p:animScale>
                                      <p:cBhvr>
                                        <p:cTn id="250" dur="1500" fill="hold"/>
                                        <p:tgtEl>
                                          <p:spTgt spid="113"/>
                                        </p:tgtEl>
                                      </p:cBhvr>
                                      <p:by x="100000" y="82350"/>
                                    </p:animScale>
                                  </p:childTnLst>
                                </p:cTn>
                              </p:par>
                              <p:par>
                                <p:cTn id="251" presetID="6" presetClass="emph" presetSubtype="0" decel="100000" fill="hold" grpId="3" nodeType="withEffect">
                                  <p:stCondLst>
                                    <p:cond delay="0"/>
                                  </p:stCondLst>
                                  <p:childTnLst>
                                    <p:animScale>
                                      <p:cBhvr>
                                        <p:cTn id="252" dur="1500" fill="hold"/>
                                        <p:tgtEl>
                                          <p:spTgt spid="113"/>
                                        </p:tgtEl>
                                      </p:cBhvr>
                                      <p:by x="80000" y="100000"/>
                                    </p:animScale>
                                  </p:childTnLst>
                                </p:cTn>
                              </p:par>
                              <p:par>
                                <p:cTn id="253" presetID="42" presetClass="path" presetSubtype="0" accel="50000" decel="50000" fill="hold" grpId="1" nodeType="withEffect">
                                  <p:stCondLst>
                                    <p:cond delay="0"/>
                                  </p:stCondLst>
                                  <p:childTnLst>
                                    <p:animMotion origin="layout" path="M -4.85065E-8 1.87472E-6 L -0.05578 0.22288 " pathEditMode="relative" rAng="0" ptsTypes="AA">
                                      <p:cBhvr>
                                        <p:cTn id="254" dur="1500" fill="hold"/>
                                        <p:tgtEl>
                                          <p:spTgt spid="114"/>
                                        </p:tgtEl>
                                        <p:attrNameLst>
                                          <p:attrName>ppt_x</p:attrName>
                                          <p:attrName>ppt_y</p:attrName>
                                        </p:attrNameLst>
                                      </p:cBhvr>
                                      <p:rCtr x="-2796" y="11144"/>
                                    </p:animMotion>
                                  </p:childTnLst>
                                </p:cTn>
                              </p:par>
                              <p:par>
                                <p:cTn id="255" presetID="6" presetClass="emph" presetSubtype="0" decel="100000" fill="hold" grpId="2" nodeType="withEffect">
                                  <p:stCondLst>
                                    <p:cond delay="0"/>
                                  </p:stCondLst>
                                  <p:childTnLst>
                                    <p:animScale>
                                      <p:cBhvr>
                                        <p:cTn id="256" dur="1500" fill="hold"/>
                                        <p:tgtEl>
                                          <p:spTgt spid="114"/>
                                        </p:tgtEl>
                                      </p:cBhvr>
                                      <p:by x="100000" y="82350"/>
                                    </p:animScale>
                                  </p:childTnLst>
                                </p:cTn>
                              </p:par>
                              <p:par>
                                <p:cTn id="257" presetID="6" presetClass="emph" presetSubtype="0" decel="100000" fill="hold" grpId="3" nodeType="withEffect">
                                  <p:stCondLst>
                                    <p:cond delay="0"/>
                                  </p:stCondLst>
                                  <p:childTnLst>
                                    <p:animScale>
                                      <p:cBhvr>
                                        <p:cTn id="258" dur="1500" fill="hold"/>
                                        <p:tgtEl>
                                          <p:spTgt spid="114"/>
                                        </p:tgtEl>
                                      </p:cBhvr>
                                      <p:by x="80000" y="100000"/>
                                    </p:animScale>
                                  </p:childTnLst>
                                </p:cTn>
                              </p:par>
                              <p:par>
                                <p:cTn id="259" presetID="42" presetClass="path" presetSubtype="0" accel="50000" decel="50000" fill="hold" grpId="1" nodeType="withEffect">
                                  <p:stCondLst>
                                    <p:cond delay="0"/>
                                  </p:stCondLst>
                                  <p:childTnLst>
                                    <p:animMotion origin="layout" path="M -4.85065E-8 1.87472E-6 L 0.03051 0.10145 " pathEditMode="relative" rAng="0" ptsTypes="AA">
                                      <p:cBhvr>
                                        <p:cTn id="260" dur="1500" fill="hold"/>
                                        <p:tgtEl>
                                          <p:spTgt spid="115"/>
                                        </p:tgtEl>
                                        <p:attrNameLst>
                                          <p:attrName>ppt_x</p:attrName>
                                          <p:attrName>ppt_y</p:attrName>
                                        </p:attrNameLst>
                                      </p:cBhvr>
                                      <p:rCtr x="1519" y="5061"/>
                                    </p:animMotion>
                                  </p:childTnLst>
                                </p:cTn>
                              </p:par>
                              <p:par>
                                <p:cTn id="261" presetID="6" presetClass="emph" presetSubtype="0" decel="100000" fill="hold" grpId="2" nodeType="withEffect">
                                  <p:stCondLst>
                                    <p:cond delay="0"/>
                                  </p:stCondLst>
                                  <p:childTnLst>
                                    <p:animScale>
                                      <p:cBhvr>
                                        <p:cTn id="262" dur="1500" fill="hold"/>
                                        <p:tgtEl>
                                          <p:spTgt spid="115"/>
                                        </p:tgtEl>
                                      </p:cBhvr>
                                      <p:by x="100000" y="82350"/>
                                    </p:animScale>
                                  </p:childTnLst>
                                </p:cTn>
                              </p:par>
                              <p:par>
                                <p:cTn id="263" presetID="6" presetClass="emph" presetSubtype="0" decel="100000" fill="hold" grpId="3" nodeType="withEffect">
                                  <p:stCondLst>
                                    <p:cond delay="0"/>
                                  </p:stCondLst>
                                  <p:childTnLst>
                                    <p:animScale>
                                      <p:cBhvr>
                                        <p:cTn id="264" dur="1500" fill="hold"/>
                                        <p:tgtEl>
                                          <p:spTgt spid="115"/>
                                        </p:tgtEl>
                                      </p:cBhvr>
                                      <p:by x="8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3" grpId="2" animBg="1"/>
      <p:bldP spid="53" grpId="3" animBg="1"/>
      <p:bldP spid="64" grpId="0"/>
      <p:bldP spid="65" grpId="0" animBg="1"/>
      <p:bldP spid="66" grpId="0" animBg="1"/>
      <p:bldP spid="67" grpId="0" animBg="1"/>
      <p:bldP spid="68" grpId="0" animBg="1"/>
      <p:bldP spid="69" grpId="0" animBg="1"/>
      <p:bldP spid="70" grpId="0" animBg="1"/>
      <p:bldP spid="70" grpId="1" animBg="1"/>
      <p:bldP spid="70" grpId="2" animBg="1"/>
      <p:bldP spid="70" grpId="3" animBg="1"/>
      <p:bldP spid="71" grpId="0"/>
      <p:bldP spid="72" grpId="0" animBg="1"/>
      <p:bldP spid="73" grpId="0"/>
      <p:bldP spid="96" grpId="0" animBg="1"/>
      <p:bldP spid="96" grpId="1" animBg="1"/>
      <p:bldP spid="96" grpId="2" animBg="1"/>
      <p:bldP spid="96" grpId="3" animBg="1"/>
      <p:bldP spid="97" grpId="0" animBg="1"/>
      <p:bldP spid="97" grpId="1" animBg="1"/>
      <p:bldP spid="97" grpId="2" animBg="1"/>
      <p:bldP spid="97" grpId="3" animBg="1"/>
      <p:bldP spid="98" grpId="0" animBg="1"/>
      <p:bldP spid="98" grpId="1" animBg="1"/>
      <p:bldP spid="98" grpId="2" animBg="1"/>
      <p:bldP spid="98" grpId="3" animBg="1"/>
      <p:bldP spid="99" grpId="0" animBg="1"/>
      <p:bldP spid="99" grpId="1" animBg="1"/>
      <p:bldP spid="99" grpId="2" animBg="1"/>
      <p:bldP spid="99" grpId="3" animBg="1"/>
      <p:bldP spid="100" grpId="0" animBg="1"/>
      <p:bldP spid="100" grpId="1" animBg="1"/>
      <p:bldP spid="100" grpId="2" animBg="1"/>
      <p:bldP spid="100" grpId="3" animBg="1"/>
      <p:bldP spid="101" grpId="0" animBg="1"/>
      <p:bldP spid="101" grpId="1" animBg="1"/>
      <p:bldP spid="101" grpId="2" animBg="1"/>
      <p:bldP spid="101" grpId="3" animBg="1"/>
      <p:bldP spid="102" grpId="0" animBg="1"/>
      <p:bldP spid="102" grpId="1" animBg="1"/>
      <p:bldP spid="102" grpId="2" animBg="1"/>
      <p:bldP spid="102" grpId="3" animBg="1"/>
      <p:bldP spid="103" grpId="0" animBg="1"/>
      <p:bldP spid="103" grpId="1" animBg="1"/>
      <p:bldP spid="103" grpId="2" animBg="1"/>
      <p:bldP spid="103" grpId="3" animBg="1"/>
      <p:bldP spid="104" grpId="0" animBg="1"/>
      <p:bldP spid="104" grpId="1" animBg="1"/>
      <p:bldP spid="104" grpId="2" animBg="1"/>
      <p:bldP spid="104" grpId="3" animBg="1"/>
      <p:bldP spid="105" grpId="0" animBg="1"/>
      <p:bldP spid="105" grpId="1" animBg="1"/>
      <p:bldP spid="105" grpId="2" animBg="1"/>
      <p:bldP spid="105" grpId="3" animBg="1"/>
      <p:bldP spid="106" grpId="0" animBg="1"/>
      <p:bldP spid="106" grpId="1" animBg="1"/>
      <p:bldP spid="106" grpId="2" animBg="1"/>
      <p:bldP spid="106" grpId="3" animBg="1"/>
      <p:bldP spid="107" grpId="0" animBg="1"/>
      <p:bldP spid="107" grpId="1" animBg="1"/>
      <p:bldP spid="107" grpId="2" animBg="1"/>
      <p:bldP spid="107" grpId="3" animBg="1"/>
      <p:bldP spid="108" grpId="0" animBg="1"/>
      <p:bldP spid="108" grpId="1" animBg="1"/>
      <p:bldP spid="108" grpId="2" animBg="1"/>
      <p:bldP spid="108" grpId="3" animBg="1"/>
      <p:bldP spid="109" grpId="0" animBg="1"/>
      <p:bldP spid="109" grpId="1" animBg="1"/>
      <p:bldP spid="109" grpId="2" animBg="1"/>
      <p:bldP spid="109" grpId="3" animBg="1"/>
      <p:bldP spid="110" grpId="0" animBg="1"/>
      <p:bldP spid="110" grpId="1" animBg="1"/>
      <p:bldP spid="110" grpId="2" animBg="1"/>
      <p:bldP spid="110" grpId="3" animBg="1"/>
      <p:bldP spid="111" grpId="0" animBg="1"/>
      <p:bldP spid="111" grpId="1" animBg="1"/>
      <p:bldP spid="111" grpId="2" animBg="1"/>
      <p:bldP spid="111" grpId="3" animBg="1"/>
      <p:bldP spid="112" grpId="0" animBg="1"/>
      <p:bldP spid="112" grpId="1" animBg="1"/>
      <p:bldP spid="112" grpId="2" animBg="1"/>
      <p:bldP spid="112" grpId="3" animBg="1"/>
      <p:bldP spid="113" grpId="0" animBg="1"/>
      <p:bldP spid="113" grpId="1" animBg="1"/>
      <p:bldP spid="113" grpId="2" animBg="1"/>
      <p:bldP spid="113" grpId="3" animBg="1"/>
      <p:bldP spid="114" grpId="0" animBg="1"/>
      <p:bldP spid="114" grpId="1" animBg="1"/>
      <p:bldP spid="114" grpId="2" animBg="1"/>
      <p:bldP spid="114" grpId="3" animBg="1"/>
      <p:bldP spid="115" grpId="0" animBg="1"/>
      <p:bldP spid="115" grpId="1" animBg="1"/>
      <p:bldP spid="115" grpId="2" animBg="1"/>
      <p:bldP spid="115" grpId="3" animBg="1"/>
      <p:bldP spid="116" grpId="0"/>
      <p:bldP spid="1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889564" cy="917575"/>
          </a:xfrm>
        </p:spPr>
        <p:txBody>
          <a:bodyPr/>
          <a:lstStyle/>
          <a:p>
            <a:r>
              <a:rPr lang="en-US" dirty="0"/>
              <a:t>VM to Container Comparison</a:t>
            </a:r>
          </a:p>
        </p:txBody>
      </p:sp>
      <p:sp>
        <p:nvSpPr>
          <p:cNvPr id="4" name="Rectangle 3"/>
          <p:cNvSpPr/>
          <p:nvPr/>
        </p:nvSpPr>
        <p:spPr bwMode="auto">
          <a:xfrm>
            <a:off x="457200" y="2125663"/>
            <a:ext cx="5303838" cy="438943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85799" y="5553076"/>
            <a:ext cx="4846637"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Physical Server</a:t>
            </a:r>
          </a:p>
        </p:txBody>
      </p:sp>
      <p:sp>
        <p:nvSpPr>
          <p:cNvPr id="6" name="Rectangle 5"/>
          <p:cNvSpPr/>
          <p:nvPr/>
        </p:nvSpPr>
        <p:spPr bwMode="auto">
          <a:xfrm>
            <a:off x="685799" y="4639571"/>
            <a:ext cx="4846637"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Hypervisor</a:t>
            </a:r>
          </a:p>
        </p:txBody>
      </p:sp>
      <p:sp>
        <p:nvSpPr>
          <p:cNvPr id="7" name="Rectangle 6"/>
          <p:cNvSpPr/>
          <p:nvPr/>
        </p:nvSpPr>
        <p:spPr bwMode="auto">
          <a:xfrm>
            <a:off x="685799" y="3909535"/>
            <a:ext cx="2332039" cy="5486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Guest OS</a:t>
            </a:r>
          </a:p>
        </p:txBody>
      </p:sp>
      <p:sp>
        <p:nvSpPr>
          <p:cNvPr id="8" name="Rectangle 7"/>
          <p:cNvSpPr/>
          <p:nvPr/>
        </p:nvSpPr>
        <p:spPr bwMode="auto">
          <a:xfrm>
            <a:off x="685799" y="2352189"/>
            <a:ext cx="2332039" cy="1570384"/>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A</a:t>
            </a:r>
          </a:p>
        </p:txBody>
      </p:sp>
      <p:sp>
        <p:nvSpPr>
          <p:cNvPr id="9" name="Rectangle 8"/>
          <p:cNvSpPr/>
          <p:nvPr/>
        </p:nvSpPr>
        <p:spPr bwMode="auto">
          <a:xfrm>
            <a:off x="3200397" y="3908153"/>
            <a:ext cx="2332039" cy="5486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Guest OS</a:t>
            </a:r>
          </a:p>
        </p:txBody>
      </p:sp>
      <p:sp>
        <p:nvSpPr>
          <p:cNvPr id="10" name="Rectangle 9"/>
          <p:cNvSpPr/>
          <p:nvPr/>
        </p:nvSpPr>
        <p:spPr bwMode="auto">
          <a:xfrm>
            <a:off x="3200397" y="2352188"/>
            <a:ext cx="2332039" cy="1555965"/>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B</a:t>
            </a:r>
          </a:p>
        </p:txBody>
      </p:sp>
      <p:sp>
        <p:nvSpPr>
          <p:cNvPr id="11" name="Rectangle 10"/>
          <p:cNvSpPr/>
          <p:nvPr/>
        </p:nvSpPr>
        <p:spPr bwMode="auto">
          <a:xfrm>
            <a:off x="6675438" y="2125663"/>
            <a:ext cx="5303838" cy="438943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6904037" y="5553076"/>
            <a:ext cx="4846637"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Physical Server</a:t>
            </a:r>
          </a:p>
        </p:txBody>
      </p:sp>
      <p:sp>
        <p:nvSpPr>
          <p:cNvPr id="13" name="Rectangle 12"/>
          <p:cNvSpPr/>
          <p:nvPr/>
        </p:nvSpPr>
        <p:spPr bwMode="auto">
          <a:xfrm>
            <a:off x="6904037" y="4639571"/>
            <a:ext cx="4846637"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OS w/Container Support</a:t>
            </a:r>
          </a:p>
        </p:txBody>
      </p:sp>
      <p:sp>
        <p:nvSpPr>
          <p:cNvPr id="15" name="Rectangle 14"/>
          <p:cNvSpPr/>
          <p:nvPr/>
        </p:nvSpPr>
        <p:spPr bwMode="auto">
          <a:xfrm>
            <a:off x="6904037" y="2352189"/>
            <a:ext cx="2332039" cy="2056878"/>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A</a:t>
            </a:r>
          </a:p>
        </p:txBody>
      </p:sp>
      <p:sp>
        <p:nvSpPr>
          <p:cNvPr id="17" name="Rectangle 16"/>
          <p:cNvSpPr/>
          <p:nvPr/>
        </p:nvSpPr>
        <p:spPr bwMode="auto">
          <a:xfrm>
            <a:off x="9418635" y="2352188"/>
            <a:ext cx="2332039" cy="2056879"/>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B</a:t>
            </a:r>
          </a:p>
        </p:txBody>
      </p:sp>
      <p:sp>
        <p:nvSpPr>
          <p:cNvPr id="18" name="Rectangle 17"/>
          <p:cNvSpPr/>
          <p:nvPr/>
        </p:nvSpPr>
        <p:spPr bwMode="auto">
          <a:xfrm>
            <a:off x="685799" y="2352188"/>
            <a:ext cx="2332039" cy="2104605"/>
          </a:xfrm>
          <a:prstGeom prst="rect">
            <a:avLst/>
          </a:prstGeom>
          <a:noFill/>
          <a:ln w="762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904037" y="2352188"/>
            <a:ext cx="2332039" cy="2056879"/>
          </a:xfrm>
          <a:prstGeom prst="rect">
            <a:avLst/>
          </a:prstGeom>
          <a:noFill/>
          <a:ln w="762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1789912" y="1365825"/>
            <a:ext cx="263841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Virtual Machines</a:t>
            </a:r>
          </a:p>
        </p:txBody>
      </p:sp>
      <p:sp>
        <p:nvSpPr>
          <p:cNvPr id="21" name="TextBox 20"/>
          <p:cNvSpPr txBox="1"/>
          <p:nvPr/>
        </p:nvSpPr>
        <p:spPr>
          <a:xfrm>
            <a:off x="8413870" y="1365825"/>
            <a:ext cx="182697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Containers</a:t>
            </a:r>
          </a:p>
        </p:txBody>
      </p:sp>
    </p:spTree>
    <p:extLst>
      <p:ext uri="{BB962C8B-B14F-4D97-AF65-F5344CB8AC3E}">
        <p14:creationId xmlns:p14="http://schemas.microsoft.com/office/powerpoint/2010/main" val="17209184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Container workflow</a:t>
            </a:r>
          </a:p>
        </p:txBody>
      </p:sp>
      <p:pic>
        <p:nvPicPr>
          <p:cNvPr id="5" name="Picture 4"/>
          <p:cNvPicPr>
            <a:picLocks noChangeAspect="1"/>
          </p:cNvPicPr>
          <p:nvPr/>
        </p:nvPicPr>
        <p:blipFill>
          <a:blip r:embed="rId3">
            <a:duotone>
              <a:schemeClr val="accent1">
                <a:shade val="45000"/>
                <a:satMod val="135000"/>
              </a:schemeClr>
              <a:prstClr val="white"/>
            </a:duotone>
          </a:blip>
          <a:stretch>
            <a:fillRect/>
          </a:stretch>
        </p:blipFill>
        <p:spPr>
          <a:xfrm>
            <a:off x="3954344" y="1664051"/>
            <a:ext cx="3670110" cy="1786283"/>
          </a:xfrm>
          <a:prstGeom prst="rect">
            <a:avLst/>
          </a:prstGeom>
        </p:spPr>
      </p:pic>
      <p:sp>
        <p:nvSpPr>
          <p:cNvPr id="6" name="Freeform 19"/>
          <p:cNvSpPr>
            <a:spLocks noChangeAspect="1" noEditPoints="1"/>
          </p:cNvSpPr>
          <p:nvPr/>
        </p:nvSpPr>
        <p:spPr bwMode="auto">
          <a:xfrm>
            <a:off x="1211359" y="2701070"/>
            <a:ext cx="2212670" cy="183148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endParaRPr>
          </a:p>
        </p:txBody>
      </p:sp>
      <p:grpSp>
        <p:nvGrpSpPr>
          <p:cNvPr id="7" name="Group 4"/>
          <p:cNvGrpSpPr>
            <a:grpSpLocks noChangeAspect="1"/>
          </p:cNvGrpSpPr>
          <p:nvPr/>
        </p:nvGrpSpPr>
        <p:grpSpPr bwMode="auto">
          <a:xfrm>
            <a:off x="785281" y="3477020"/>
            <a:ext cx="1923777" cy="1055537"/>
            <a:chOff x="1282" y="1466"/>
            <a:chExt cx="1212" cy="665"/>
          </a:xfrm>
        </p:grpSpPr>
        <p:sp>
          <p:nvSpPr>
            <p:cNvPr id="8"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 name="Oval 7"/>
            <p:cNvSpPr>
              <a:spLocks noChangeArrowheads="1"/>
            </p:cNvSpPr>
            <p:nvPr/>
          </p:nvSpPr>
          <p:spPr bwMode="auto">
            <a:xfrm>
              <a:off x="1593" y="1955"/>
              <a:ext cx="311" cy="66"/>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 name="Rectangle 10"/>
            <p:cNvSpPr>
              <a:spLocks noChangeArrowheads="1"/>
            </p:cNvSpPr>
            <p:nvPr/>
          </p:nvSpPr>
          <p:spPr bwMode="auto">
            <a:xfrm>
              <a:off x="1282" y="2095"/>
              <a:ext cx="932" cy="3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6" name="Group 15"/>
          <p:cNvGrpSpPr/>
          <p:nvPr/>
        </p:nvGrpSpPr>
        <p:grpSpPr>
          <a:xfrm>
            <a:off x="1005124" y="3591273"/>
            <a:ext cx="457413" cy="447024"/>
            <a:chOff x="853289" y="2685914"/>
            <a:chExt cx="457478" cy="447088"/>
          </a:xfrm>
        </p:grpSpPr>
        <p:grpSp>
          <p:nvGrpSpPr>
            <p:cNvPr id="17" name="Group 16"/>
            <p:cNvGrpSpPr/>
            <p:nvPr/>
          </p:nvGrpSpPr>
          <p:grpSpPr>
            <a:xfrm>
              <a:off x="933495" y="2733930"/>
              <a:ext cx="316523" cy="355206"/>
              <a:chOff x="2304394" y="2806764"/>
              <a:chExt cx="203894" cy="228812"/>
            </a:xfrm>
            <a:solidFill>
              <a:srgbClr val="00188F"/>
            </a:solidFill>
          </p:grpSpPr>
          <p:sp>
            <p:nvSpPr>
              <p:cNvPr id="1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18" name="Rounded Rectangle 41"/>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1538790" y="3592400"/>
            <a:ext cx="457413" cy="447024"/>
            <a:chOff x="853289" y="2685914"/>
            <a:chExt cx="457478" cy="447088"/>
          </a:xfrm>
        </p:grpSpPr>
        <p:grpSp>
          <p:nvGrpSpPr>
            <p:cNvPr id="23" name="Group 22"/>
            <p:cNvGrpSpPr/>
            <p:nvPr/>
          </p:nvGrpSpPr>
          <p:grpSpPr>
            <a:xfrm>
              <a:off x="933495" y="2733930"/>
              <a:ext cx="316523" cy="355206"/>
              <a:chOff x="2304394" y="2806764"/>
              <a:chExt cx="203894" cy="228812"/>
            </a:xfrm>
            <a:solidFill>
              <a:srgbClr val="00188F"/>
            </a:solidFill>
          </p:grpSpPr>
          <p:sp>
            <p:nvSpPr>
              <p:cNvPr id="2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4" name="Rounded Rectangle 285"/>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Box 27"/>
          <p:cNvSpPr txBox="1"/>
          <p:nvPr/>
        </p:nvSpPr>
        <p:spPr>
          <a:xfrm>
            <a:off x="510612" y="4534496"/>
            <a:ext cx="2845711" cy="1198943"/>
          </a:xfrm>
          <a:prstGeom prst="rect">
            <a:avLst/>
          </a:prstGeom>
          <a:noFill/>
        </p:spPr>
        <p:txBody>
          <a:bodyPr wrap="square" lIns="182854" tIns="146283" rIns="182854" bIns="146283" rtlCol="0">
            <a:spAutoFit/>
          </a:bodyPr>
          <a:lstStyle/>
          <a:p>
            <a:pPr>
              <a:lnSpc>
                <a:spcPct val="90000"/>
              </a:lnSpc>
              <a:spcAft>
                <a:spcPts val="600"/>
              </a:spcAft>
            </a:pPr>
            <a:r>
              <a:rPr lang="en-US" sz="1599" dirty="0">
                <a:gradFill>
                  <a:gsLst>
                    <a:gs pos="85841">
                      <a:srgbClr val="0078D7"/>
                    </a:gs>
                    <a:gs pos="46018">
                      <a:srgbClr val="0078D7"/>
                    </a:gs>
                  </a:gsLst>
                  <a:lin ang="5400000" scaled="1"/>
                </a:gradFill>
              </a:rPr>
              <a:t>Developers </a:t>
            </a:r>
            <a:r>
              <a:rPr lang="en-US" sz="1599" dirty="0">
                <a:gradFill>
                  <a:gsLst>
                    <a:gs pos="15929">
                      <a:srgbClr val="505050"/>
                    </a:gs>
                    <a:gs pos="46018">
                      <a:srgbClr val="505050"/>
                    </a:gs>
                  </a:gsLst>
                  <a:lin ang="5400000" scaled="1"/>
                </a:gradFill>
              </a:rPr>
              <a:t>build and test apps in containers, using development environment</a:t>
            </a:r>
            <a:br>
              <a:rPr lang="en-US" sz="1599" dirty="0">
                <a:gradFill>
                  <a:gsLst>
                    <a:gs pos="15929">
                      <a:srgbClr val="505050"/>
                    </a:gs>
                    <a:gs pos="46018">
                      <a:srgbClr val="505050"/>
                    </a:gs>
                  </a:gsLst>
                  <a:lin ang="5400000" scaled="1"/>
                </a:gradFill>
              </a:rPr>
            </a:br>
            <a:endParaRPr lang="en-US" sz="1599" dirty="0">
              <a:gradFill>
                <a:gsLst>
                  <a:gs pos="15929">
                    <a:srgbClr val="505050"/>
                  </a:gs>
                  <a:gs pos="46018">
                    <a:srgbClr val="505050"/>
                  </a:gs>
                </a:gsLst>
                <a:lin ang="5400000" scaled="1"/>
              </a:gradFill>
            </a:endParaRPr>
          </a:p>
        </p:txBody>
      </p:sp>
      <p:sp>
        <p:nvSpPr>
          <p:cNvPr id="29" name="Rectangle 28"/>
          <p:cNvSpPr/>
          <p:nvPr/>
        </p:nvSpPr>
        <p:spPr>
          <a:xfrm>
            <a:off x="4670931" y="6082791"/>
            <a:ext cx="3094614" cy="545931"/>
          </a:xfrm>
          <a:prstGeom prst="rect">
            <a:avLst/>
          </a:prstGeom>
        </p:spPr>
        <p:txBody>
          <a:bodyPr wrap="square">
            <a:spAutoFit/>
          </a:bodyPr>
          <a:lstStyle/>
          <a:p>
            <a:pPr algn="ctr">
              <a:lnSpc>
                <a:spcPct val="90000"/>
              </a:lnSpc>
              <a:spcAft>
                <a:spcPts val="600"/>
              </a:spcAft>
            </a:pPr>
            <a:r>
              <a:rPr lang="en-US" sz="1599" dirty="0">
                <a:gradFill>
                  <a:gsLst>
                    <a:gs pos="15929">
                      <a:srgbClr val="505050"/>
                    </a:gs>
                    <a:gs pos="46018">
                      <a:srgbClr val="505050"/>
                    </a:gs>
                  </a:gsLst>
                  <a:lin ang="5400000" scaled="1"/>
                </a:gradFill>
              </a:rPr>
              <a:t>Containers pushed to</a:t>
            </a:r>
            <a:br>
              <a:rPr lang="en-US" sz="1599" dirty="0">
                <a:gradFill>
                  <a:gsLst>
                    <a:gs pos="15929">
                      <a:srgbClr val="505050"/>
                    </a:gs>
                    <a:gs pos="46018">
                      <a:srgbClr val="505050"/>
                    </a:gs>
                  </a:gsLst>
                  <a:lin ang="5400000" scaled="1"/>
                </a:gradFill>
              </a:rPr>
            </a:br>
            <a:r>
              <a:rPr lang="en-US" sz="1599" dirty="0">
                <a:gradFill>
                  <a:gsLst>
                    <a:gs pos="15929">
                      <a:srgbClr val="505050"/>
                    </a:gs>
                    <a:gs pos="46018">
                      <a:srgbClr val="505050"/>
                    </a:gs>
                  </a:gsLst>
                  <a:lin ang="5400000" scaled="1"/>
                </a:gradFill>
              </a:rPr>
              <a:t>central repository</a:t>
            </a:r>
          </a:p>
        </p:txBody>
      </p:sp>
      <p:sp>
        <p:nvSpPr>
          <p:cNvPr id="30" name="Can 259"/>
          <p:cNvSpPr/>
          <p:nvPr/>
        </p:nvSpPr>
        <p:spPr bwMode="auto">
          <a:xfrm>
            <a:off x="5564528" y="5026896"/>
            <a:ext cx="1307420" cy="998378"/>
          </a:xfrm>
          <a:prstGeom prst="can">
            <a:avLst>
              <a:gd name="adj" fmla="val 1623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p:cNvGrpSpPr/>
          <p:nvPr/>
        </p:nvGrpSpPr>
        <p:grpSpPr>
          <a:xfrm>
            <a:off x="5878146" y="5425433"/>
            <a:ext cx="316675" cy="309483"/>
            <a:chOff x="5878098" y="5309578"/>
            <a:chExt cx="316720" cy="309527"/>
          </a:xfrm>
        </p:grpSpPr>
        <p:grpSp>
          <p:nvGrpSpPr>
            <p:cNvPr id="32" name="Group 31"/>
            <p:cNvGrpSpPr/>
            <p:nvPr/>
          </p:nvGrpSpPr>
          <p:grpSpPr>
            <a:xfrm>
              <a:off x="5926891" y="5342820"/>
              <a:ext cx="219134" cy="245915"/>
              <a:chOff x="2304394" y="2806764"/>
              <a:chExt cx="203894" cy="228812"/>
            </a:xfrm>
            <a:solidFill>
              <a:srgbClr val="00188F"/>
            </a:solidFill>
          </p:grpSpPr>
          <p:sp>
            <p:nvSpPr>
              <p:cNvPr id="3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33" name="Rounded Rectangle 337"/>
            <p:cNvSpPr/>
            <p:nvPr/>
          </p:nvSpPr>
          <p:spPr bwMode="auto">
            <a:xfrm>
              <a:off x="5878098"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p:cNvGrpSpPr/>
          <p:nvPr/>
        </p:nvGrpSpPr>
        <p:grpSpPr>
          <a:xfrm>
            <a:off x="6252397" y="5425433"/>
            <a:ext cx="316675" cy="309483"/>
            <a:chOff x="6252402" y="5309578"/>
            <a:chExt cx="316720" cy="309527"/>
          </a:xfrm>
        </p:grpSpPr>
        <p:grpSp>
          <p:nvGrpSpPr>
            <p:cNvPr id="38" name="Group 37"/>
            <p:cNvGrpSpPr/>
            <p:nvPr/>
          </p:nvGrpSpPr>
          <p:grpSpPr>
            <a:xfrm>
              <a:off x="6301195" y="5342820"/>
              <a:ext cx="219134" cy="245915"/>
              <a:chOff x="2304394" y="2806764"/>
              <a:chExt cx="203894" cy="228812"/>
            </a:xfrm>
            <a:solidFill>
              <a:srgbClr val="00188F"/>
            </a:solidFill>
          </p:grpSpPr>
          <p:sp>
            <p:nvSpPr>
              <p:cNvPr id="4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39" name="Rounded Rectangle 343"/>
            <p:cNvSpPr/>
            <p:nvPr/>
          </p:nvSpPr>
          <p:spPr bwMode="auto">
            <a:xfrm>
              <a:off x="6252402"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Group 42"/>
          <p:cNvGrpSpPr/>
          <p:nvPr/>
        </p:nvGrpSpPr>
        <p:grpSpPr>
          <a:xfrm>
            <a:off x="8812892" y="2960962"/>
            <a:ext cx="2754952" cy="2976245"/>
            <a:chOff x="8813259" y="2844756"/>
            <a:chExt cx="2755343" cy="2976668"/>
          </a:xfrm>
        </p:grpSpPr>
        <p:grpSp>
          <p:nvGrpSpPr>
            <p:cNvPr id="44" name="Group 210"/>
            <p:cNvGrpSpPr>
              <a:grpSpLocks noChangeAspect="1"/>
            </p:cNvGrpSpPr>
            <p:nvPr/>
          </p:nvGrpSpPr>
          <p:grpSpPr bwMode="auto">
            <a:xfrm>
              <a:off x="8813259" y="2844756"/>
              <a:ext cx="2755343" cy="1871811"/>
              <a:chOff x="5665" y="1781"/>
              <a:chExt cx="1210" cy="822"/>
            </a:xfrm>
          </p:grpSpPr>
          <p:sp>
            <p:nvSpPr>
              <p:cNvPr id="46" name="Freeform 211"/>
              <p:cNvSpPr>
                <a:spLocks/>
              </p:cNvSpPr>
              <p:nvPr/>
            </p:nvSpPr>
            <p:spPr bwMode="auto">
              <a:xfrm>
                <a:off x="5712" y="1781"/>
                <a:ext cx="332" cy="298"/>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47" name="Freeform 212"/>
              <p:cNvSpPr>
                <a:spLocks/>
              </p:cNvSpPr>
              <p:nvPr/>
            </p:nvSpPr>
            <p:spPr bwMode="auto">
              <a:xfrm>
                <a:off x="6501" y="1781"/>
                <a:ext cx="330" cy="298"/>
              </a:xfrm>
              <a:custGeom>
                <a:avLst/>
                <a:gdLst>
                  <a:gd name="T0" fmla="*/ 0 w 330"/>
                  <a:gd name="T1" fmla="*/ 298 h 298"/>
                  <a:gd name="T2" fmla="*/ 330 w 330"/>
                  <a:gd name="T3" fmla="*/ 262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2"/>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48" name="Oval 213"/>
              <p:cNvSpPr>
                <a:spLocks noChangeArrowheads="1"/>
              </p:cNvSpPr>
              <p:nvPr/>
            </p:nvSpPr>
            <p:spPr bwMode="auto">
              <a:xfrm>
                <a:off x="5771" y="2398"/>
                <a:ext cx="186" cy="4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49" name="Oval 214"/>
              <p:cNvSpPr>
                <a:spLocks noChangeArrowheads="1"/>
              </p:cNvSpPr>
              <p:nvPr/>
            </p:nvSpPr>
            <p:spPr bwMode="auto">
              <a:xfrm>
                <a:off x="6574" y="2398"/>
                <a:ext cx="186" cy="4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0" name="Oval 215"/>
              <p:cNvSpPr>
                <a:spLocks noChangeArrowheads="1"/>
              </p:cNvSpPr>
              <p:nvPr/>
            </p:nvSpPr>
            <p:spPr bwMode="auto">
              <a:xfrm>
                <a:off x="6198" y="2375"/>
                <a:ext cx="150" cy="3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1" name="Oval 216"/>
              <p:cNvSpPr>
                <a:spLocks noChangeArrowheads="1"/>
              </p:cNvSpPr>
              <p:nvPr/>
            </p:nvSpPr>
            <p:spPr bwMode="auto">
              <a:xfrm>
                <a:off x="6198" y="2503"/>
                <a:ext cx="150" cy="31"/>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2" name="Oval 217"/>
              <p:cNvSpPr>
                <a:spLocks noChangeArrowheads="1"/>
              </p:cNvSpPr>
              <p:nvPr/>
            </p:nvSpPr>
            <p:spPr bwMode="auto">
              <a:xfrm>
                <a:off x="6074" y="2529"/>
                <a:ext cx="37"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3" name="Oval 218"/>
              <p:cNvSpPr>
                <a:spLocks noChangeArrowheads="1"/>
              </p:cNvSpPr>
              <p:nvPr/>
            </p:nvSpPr>
            <p:spPr bwMode="auto">
              <a:xfrm>
                <a:off x="6121"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4" name="Oval 219"/>
              <p:cNvSpPr>
                <a:spLocks noChangeArrowheads="1"/>
              </p:cNvSpPr>
              <p:nvPr/>
            </p:nvSpPr>
            <p:spPr bwMode="auto">
              <a:xfrm>
                <a:off x="6145" y="2516"/>
                <a:ext cx="36"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5" name="Oval 220"/>
              <p:cNvSpPr>
                <a:spLocks noChangeArrowheads="1"/>
              </p:cNvSpPr>
              <p:nvPr/>
            </p:nvSpPr>
            <p:spPr bwMode="auto">
              <a:xfrm>
                <a:off x="6097"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6" name="Oval 221"/>
              <p:cNvSpPr>
                <a:spLocks noChangeArrowheads="1"/>
              </p:cNvSpPr>
              <p:nvPr/>
            </p:nvSpPr>
            <p:spPr bwMode="auto">
              <a:xfrm>
                <a:off x="6169" y="2529"/>
                <a:ext cx="36"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7" name="Oval 222"/>
              <p:cNvSpPr>
                <a:spLocks noChangeArrowheads="1"/>
              </p:cNvSpPr>
              <p:nvPr/>
            </p:nvSpPr>
            <p:spPr bwMode="auto">
              <a:xfrm>
                <a:off x="6436" y="2529"/>
                <a:ext cx="38"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8" name="Oval 223"/>
              <p:cNvSpPr>
                <a:spLocks noChangeArrowheads="1"/>
              </p:cNvSpPr>
              <p:nvPr/>
            </p:nvSpPr>
            <p:spPr bwMode="auto">
              <a:xfrm>
                <a:off x="6389"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9" name="Oval 224"/>
              <p:cNvSpPr>
                <a:spLocks noChangeArrowheads="1"/>
              </p:cNvSpPr>
              <p:nvPr/>
            </p:nvSpPr>
            <p:spPr bwMode="auto">
              <a:xfrm>
                <a:off x="6366" y="2516"/>
                <a:ext cx="37"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0" name="Oval 225"/>
              <p:cNvSpPr>
                <a:spLocks noChangeArrowheads="1"/>
              </p:cNvSpPr>
              <p:nvPr/>
            </p:nvSpPr>
            <p:spPr bwMode="auto">
              <a:xfrm>
                <a:off x="6412"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1" name="Oval 226"/>
              <p:cNvSpPr>
                <a:spLocks noChangeArrowheads="1"/>
              </p:cNvSpPr>
              <p:nvPr/>
            </p:nvSpPr>
            <p:spPr bwMode="auto">
              <a:xfrm>
                <a:off x="6342" y="2529"/>
                <a:ext cx="37"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2" name="Oval 227"/>
              <p:cNvSpPr>
                <a:spLocks noChangeArrowheads="1"/>
              </p:cNvSpPr>
              <p:nvPr/>
            </p:nvSpPr>
            <p:spPr bwMode="auto">
              <a:xfrm>
                <a:off x="601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3" name="Oval 228"/>
              <p:cNvSpPr>
                <a:spLocks noChangeArrowheads="1"/>
              </p:cNvSpPr>
              <p:nvPr/>
            </p:nvSpPr>
            <p:spPr bwMode="auto">
              <a:xfrm>
                <a:off x="605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4" name="Oval 229"/>
              <p:cNvSpPr>
                <a:spLocks noChangeArrowheads="1"/>
              </p:cNvSpPr>
              <p:nvPr/>
            </p:nvSpPr>
            <p:spPr bwMode="auto">
              <a:xfrm>
                <a:off x="606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5" name="Oval 230"/>
              <p:cNvSpPr>
                <a:spLocks noChangeArrowheads="1"/>
              </p:cNvSpPr>
              <p:nvPr/>
            </p:nvSpPr>
            <p:spPr bwMode="auto">
              <a:xfrm>
                <a:off x="603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6" name="Oval 231"/>
              <p:cNvSpPr>
                <a:spLocks noChangeArrowheads="1"/>
              </p:cNvSpPr>
              <p:nvPr/>
            </p:nvSpPr>
            <p:spPr bwMode="auto">
              <a:xfrm>
                <a:off x="608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7" name="Oval 232"/>
              <p:cNvSpPr>
                <a:spLocks noChangeArrowheads="1"/>
              </p:cNvSpPr>
              <p:nvPr/>
            </p:nvSpPr>
            <p:spPr bwMode="auto">
              <a:xfrm>
                <a:off x="616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8" name="Oval 233"/>
              <p:cNvSpPr>
                <a:spLocks noChangeArrowheads="1"/>
              </p:cNvSpPr>
              <p:nvPr/>
            </p:nvSpPr>
            <p:spPr bwMode="auto">
              <a:xfrm>
                <a:off x="613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9" name="Oval 234"/>
              <p:cNvSpPr>
                <a:spLocks noChangeArrowheads="1"/>
              </p:cNvSpPr>
              <p:nvPr/>
            </p:nvSpPr>
            <p:spPr bwMode="auto">
              <a:xfrm>
                <a:off x="6114"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0" name="Oval 235"/>
              <p:cNvSpPr>
                <a:spLocks noChangeArrowheads="1"/>
              </p:cNvSpPr>
              <p:nvPr/>
            </p:nvSpPr>
            <p:spPr bwMode="auto">
              <a:xfrm>
                <a:off x="614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1" name="Oval 236"/>
              <p:cNvSpPr>
                <a:spLocks noChangeArrowheads="1"/>
              </p:cNvSpPr>
              <p:nvPr/>
            </p:nvSpPr>
            <p:spPr bwMode="auto">
              <a:xfrm>
                <a:off x="609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2" name="Oval 237"/>
              <p:cNvSpPr>
                <a:spLocks noChangeArrowheads="1"/>
              </p:cNvSpPr>
              <p:nvPr/>
            </p:nvSpPr>
            <p:spPr bwMode="auto">
              <a:xfrm>
                <a:off x="617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3" name="Oval 238"/>
              <p:cNvSpPr>
                <a:spLocks noChangeArrowheads="1"/>
              </p:cNvSpPr>
              <p:nvPr/>
            </p:nvSpPr>
            <p:spPr bwMode="auto">
              <a:xfrm>
                <a:off x="6209"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4" name="Oval 239"/>
              <p:cNvSpPr>
                <a:spLocks noChangeArrowheads="1"/>
              </p:cNvSpPr>
              <p:nvPr/>
            </p:nvSpPr>
            <p:spPr bwMode="auto">
              <a:xfrm>
                <a:off x="622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5" name="Oval 240"/>
              <p:cNvSpPr>
                <a:spLocks noChangeArrowheads="1"/>
              </p:cNvSpPr>
              <p:nvPr/>
            </p:nvSpPr>
            <p:spPr bwMode="auto">
              <a:xfrm>
                <a:off x="6193"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6" name="Oval 241"/>
              <p:cNvSpPr>
                <a:spLocks noChangeArrowheads="1"/>
              </p:cNvSpPr>
              <p:nvPr/>
            </p:nvSpPr>
            <p:spPr bwMode="auto">
              <a:xfrm>
                <a:off x="624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7" name="Oval 242"/>
              <p:cNvSpPr>
                <a:spLocks noChangeArrowheads="1"/>
              </p:cNvSpPr>
              <p:nvPr/>
            </p:nvSpPr>
            <p:spPr bwMode="auto">
              <a:xfrm>
                <a:off x="6320"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8" name="Oval 243"/>
              <p:cNvSpPr>
                <a:spLocks noChangeArrowheads="1"/>
              </p:cNvSpPr>
              <p:nvPr/>
            </p:nvSpPr>
            <p:spPr bwMode="auto">
              <a:xfrm>
                <a:off x="6289"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9" name="Oval 244"/>
              <p:cNvSpPr>
                <a:spLocks noChangeArrowheads="1"/>
              </p:cNvSpPr>
              <p:nvPr/>
            </p:nvSpPr>
            <p:spPr bwMode="auto">
              <a:xfrm>
                <a:off x="6272" y="2564"/>
                <a:ext cx="26"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0" name="Oval 245"/>
              <p:cNvSpPr>
                <a:spLocks noChangeArrowheads="1"/>
              </p:cNvSpPr>
              <p:nvPr/>
            </p:nvSpPr>
            <p:spPr bwMode="auto">
              <a:xfrm>
                <a:off x="6305" y="2564"/>
                <a:ext cx="23"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1" name="Oval 246"/>
              <p:cNvSpPr>
                <a:spLocks noChangeArrowheads="1"/>
              </p:cNvSpPr>
              <p:nvPr/>
            </p:nvSpPr>
            <p:spPr bwMode="auto">
              <a:xfrm>
                <a:off x="6257"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2" name="Oval 247"/>
              <p:cNvSpPr>
                <a:spLocks noChangeArrowheads="1"/>
              </p:cNvSpPr>
              <p:nvPr/>
            </p:nvSpPr>
            <p:spPr bwMode="auto">
              <a:xfrm>
                <a:off x="633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3" name="Oval 248"/>
              <p:cNvSpPr>
                <a:spLocks noChangeArrowheads="1"/>
              </p:cNvSpPr>
              <p:nvPr/>
            </p:nvSpPr>
            <p:spPr bwMode="auto">
              <a:xfrm>
                <a:off x="636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4" name="Oval 249"/>
              <p:cNvSpPr>
                <a:spLocks noChangeArrowheads="1"/>
              </p:cNvSpPr>
              <p:nvPr/>
            </p:nvSpPr>
            <p:spPr bwMode="auto">
              <a:xfrm>
                <a:off x="638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5" name="Oval 250"/>
              <p:cNvSpPr>
                <a:spLocks noChangeArrowheads="1"/>
              </p:cNvSpPr>
              <p:nvPr/>
            </p:nvSpPr>
            <p:spPr bwMode="auto">
              <a:xfrm>
                <a:off x="635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6" name="Oval 251"/>
              <p:cNvSpPr>
                <a:spLocks noChangeArrowheads="1"/>
              </p:cNvSpPr>
              <p:nvPr/>
            </p:nvSpPr>
            <p:spPr bwMode="auto">
              <a:xfrm>
                <a:off x="640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7" name="Oval 252"/>
              <p:cNvSpPr>
                <a:spLocks noChangeArrowheads="1"/>
              </p:cNvSpPr>
              <p:nvPr/>
            </p:nvSpPr>
            <p:spPr bwMode="auto">
              <a:xfrm>
                <a:off x="648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8" name="Oval 253"/>
              <p:cNvSpPr>
                <a:spLocks noChangeArrowheads="1"/>
              </p:cNvSpPr>
              <p:nvPr/>
            </p:nvSpPr>
            <p:spPr bwMode="auto">
              <a:xfrm>
                <a:off x="644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9" name="Oval 254"/>
              <p:cNvSpPr>
                <a:spLocks noChangeArrowheads="1"/>
              </p:cNvSpPr>
              <p:nvPr/>
            </p:nvSpPr>
            <p:spPr bwMode="auto">
              <a:xfrm>
                <a:off x="643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0" name="Oval 255"/>
              <p:cNvSpPr>
                <a:spLocks noChangeArrowheads="1"/>
              </p:cNvSpPr>
              <p:nvPr/>
            </p:nvSpPr>
            <p:spPr bwMode="auto">
              <a:xfrm>
                <a:off x="6463"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1" name="Oval 256"/>
              <p:cNvSpPr>
                <a:spLocks noChangeArrowheads="1"/>
              </p:cNvSpPr>
              <p:nvPr/>
            </p:nvSpPr>
            <p:spPr bwMode="auto">
              <a:xfrm>
                <a:off x="649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2" name="Oval 257"/>
              <p:cNvSpPr>
                <a:spLocks noChangeArrowheads="1"/>
              </p:cNvSpPr>
              <p:nvPr/>
            </p:nvSpPr>
            <p:spPr bwMode="auto">
              <a:xfrm>
                <a:off x="641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3" name="Oval 258"/>
              <p:cNvSpPr>
                <a:spLocks noChangeArrowheads="1"/>
              </p:cNvSpPr>
              <p:nvPr/>
            </p:nvSpPr>
            <p:spPr bwMode="auto">
              <a:xfrm>
                <a:off x="5970"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4" name="Oval 259"/>
              <p:cNvSpPr>
                <a:spLocks noChangeArrowheads="1"/>
              </p:cNvSpPr>
              <p:nvPr/>
            </p:nvSpPr>
            <p:spPr bwMode="auto">
              <a:xfrm>
                <a:off x="6008"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5" name="Oval 260"/>
              <p:cNvSpPr>
                <a:spLocks noChangeArrowheads="1"/>
              </p:cNvSpPr>
              <p:nvPr/>
            </p:nvSpPr>
            <p:spPr bwMode="auto">
              <a:xfrm>
                <a:off x="6027"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6" name="Oval 261"/>
              <p:cNvSpPr>
                <a:spLocks noChangeArrowheads="1"/>
              </p:cNvSpPr>
              <p:nvPr/>
            </p:nvSpPr>
            <p:spPr bwMode="auto">
              <a:xfrm>
                <a:off x="5990"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7" name="Oval 262"/>
              <p:cNvSpPr>
                <a:spLocks noChangeArrowheads="1"/>
              </p:cNvSpPr>
              <p:nvPr/>
            </p:nvSpPr>
            <p:spPr bwMode="auto">
              <a:xfrm>
                <a:off x="6046"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8" name="Oval 263"/>
              <p:cNvSpPr>
                <a:spLocks noChangeArrowheads="1"/>
              </p:cNvSpPr>
              <p:nvPr/>
            </p:nvSpPr>
            <p:spPr bwMode="auto">
              <a:xfrm>
                <a:off x="6141"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9" name="Oval 264"/>
              <p:cNvSpPr>
                <a:spLocks noChangeArrowheads="1"/>
              </p:cNvSpPr>
              <p:nvPr/>
            </p:nvSpPr>
            <p:spPr bwMode="auto">
              <a:xfrm>
                <a:off x="6103"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0" name="Oval 265"/>
              <p:cNvSpPr>
                <a:spLocks noChangeArrowheads="1"/>
              </p:cNvSpPr>
              <p:nvPr/>
            </p:nvSpPr>
            <p:spPr bwMode="auto">
              <a:xfrm>
                <a:off x="6083" y="2596"/>
                <a:ext cx="30"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1" name="Oval 266"/>
              <p:cNvSpPr>
                <a:spLocks noChangeArrowheads="1"/>
              </p:cNvSpPr>
              <p:nvPr/>
            </p:nvSpPr>
            <p:spPr bwMode="auto">
              <a:xfrm>
                <a:off x="6121"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2" name="Oval 267"/>
              <p:cNvSpPr>
                <a:spLocks noChangeArrowheads="1"/>
              </p:cNvSpPr>
              <p:nvPr/>
            </p:nvSpPr>
            <p:spPr bwMode="auto">
              <a:xfrm>
                <a:off x="606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3" name="Oval 268"/>
              <p:cNvSpPr>
                <a:spLocks noChangeArrowheads="1"/>
              </p:cNvSpPr>
              <p:nvPr/>
            </p:nvSpPr>
            <p:spPr bwMode="auto">
              <a:xfrm>
                <a:off x="6159"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4" name="Oval 269"/>
              <p:cNvSpPr>
                <a:spLocks noChangeArrowheads="1"/>
              </p:cNvSpPr>
              <p:nvPr/>
            </p:nvSpPr>
            <p:spPr bwMode="auto">
              <a:xfrm>
                <a:off x="6198"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5" name="Oval 270"/>
              <p:cNvSpPr>
                <a:spLocks noChangeArrowheads="1"/>
              </p:cNvSpPr>
              <p:nvPr/>
            </p:nvSpPr>
            <p:spPr bwMode="auto">
              <a:xfrm>
                <a:off x="6216"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6" name="Oval 271"/>
              <p:cNvSpPr>
                <a:spLocks noChangeArrowheads="1"/>
              </p:cNvSpPr>
              <p:nvPr/>
            </p:nvSpPr>
            <p:spPr bwMode="auto">
              <a:xfrm>
                <a:off x="6179"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7" name="Oval 272"/>
              <p:cNvSpPr>
                <a:spLocks noChangeArrowheads="1"/>
              </p:cNvSpPr>
              <p:nvPr/>
            </p:nvSpPr>
            <p:spPr bwMode="auto">
              <a:xfrm>
                <a:off x="6236"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8" name="Oval 273"/>
              <p:cNvSpPr>
                <a:spLocks noChangeArrowheads="1"/>
              </p:cNvSpPr>
              <p:nvPr/>
            </p:nvSpPr>
            <p:spPr bwMode="auto">
              <a:xfrm>
                <a:off x="6330"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9" name="Oval 274"/>
              <p:cNvSpPr>
                <a:spLocks noChangeArrowheads="1"/>
              </p:cNvSpPr>
              <p:nvPr/>
            </p:nvSpPr>
            <p:spPr bwMode="auto">
              <a:xfrm>
                <a:off x="6292"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0" name="Oval 275"/>
              <p:cNvSpPr>
                <a:spLocks noChangeArrowheads="1"/>
              </p:cNvSpPr>
              <p:nvPr/>
            </p:nvSpPr>
            <p:spPr bwMode="auto">
              <a:xfrm>
                <a:off x="6274"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1" name="Oval 276"/>
              <p:cNvSpPr>
                <a:spLocks noChangeArrowheads="1"/>
              </p:cNvSpPr>
              <p:nvPr/>
            </p:nvSpPr>
            <p:spPr bwMode="auto">
              <a:xfrm>
                <a:off x="6312"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2" name="Oval 277"/>
              <p:cNvSpPr>
                <a:spLocks noChangeArrowheads="1"/>
              </p:cNvSpPr>
              <p:nvPr/>
            </p:nvSpPr>
            <p:spPr bwMode="auto">
              <a:xfrm>
                <a:off x="6254"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3" name="Oval 278"/>
              <p:cNvSpPr>
                <a:spLocks noChangeArrowheads="1"/>
              </p:cNvSpPr>
              <p:nvPr/>
            </p:nvSpPr>
            <p:spPr bwMode="auto">
              <a:xfrm>
                <a:off x="6349"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4" name="Oval 279"/>
              <p:cNvSpPr>
                <a:spLocks noChangeArrowheads="1"/>
              </p:cNvSpPr>
              <p:nvPr/>
            </p:nvSpPr>
            <p:spPr bwMode="auto">
              <a:xfrm>
                <a:off x="6387"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5" name="Oval 280"/>
              <p:cNvSpPr>
                <a:spLocks noChangeArrowheads="1"/>
              </p:cNvSpPr>
              <p:nvPr/>
            </p:nvSpPr>
            <p:spPr bwMode="auto">
              <a:xfrm>
                <a:off x="640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6" name="Oval 281"/>
              <p:cNvSpPr>
                <a:spLocks noChangeArrowheads="1"/>
              </p:cNvSpPr>
              <p:nvPr/>
            </p:nvSpPr>
            <p:spPr bwMode="auto">
              <a:xfrm>
                <a:off x="6368"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7" name="Oval 282"/>
              <p:cNvSpPr>
                <a:spLocks noChangeArrowheads="1"/>
              </p:cNvSpPr>
              <p:nvPr/>
            </p:nvSpPr>
            <p:spPr bwMode="auto">
              <a:xfrm>
                <a:off x="6425"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8" name="Oval 283"/>
              <p:cNvSpPr>
                <a:spLocks noChangeArrowheads="1"/>
              </p:cNvSpPr>
              <p:nvPr/>
            </p:nvSpPr>
            <p:spPr bwMode="auto">
              <a:xfrm>
                <a:off x="6520" y="2586"/>
                <a:ext cx="30"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9" name="Oval 284"/>
              <p:cNvSpPr>
                <a:spLocks noChangeArrowheads="1"/>
              </p:cNvSpPr>
              <p:nvPr/>
            </p:nvSpPr>
            <p:spPr bwMode="auto">
              <a:xfrm>
                <a:off x="6482"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0" name="Oval 285"/>
              <p:cNvSpPr>
                <a:spLocks noChangeArrowheads="1"/>
              </p:cNvSpPr>
              <p:nvPr/>
            </p:nvSpPr>
            <p:spPr bwMode="auto">
              <a:xfrm>
                <a:off x="6463"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1" name="Oval 286"/>
              <p:cNvSpPr>
                <a:spLocks noChangeArrowheads="1"/>
              </p:cNvSpPr>
              <p:nvPr/>
            </p:nvSpPr>
            <p:spPr bwMode="auto">
              <a:xfrm>
                <a:off x="6501"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2" name="Oval 287"/>
              <p:cNvSpPr>
                <a:spLocks noChangeArrowheads="1"/>
              </p:cNvSpPr>
              <p:nvPr/>
            </p:nvSpPr>
            <p:spPr bwMode="auto">
              <a:xfrm>
                <a:off x="6538"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3" name="Oval 288"/>
              <p:cNvSpPr>
                <a:spLocks noChangeArrowheads="1"/>
              </p:cNvSpPr>
              <p:nvPr/>
            </p:nvSpPr>
            <p:spPr bwMode="auto">
              <a:xfrm>
                <a:off x="6443"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4" name="Oval 289"/>
              <p:cNvSpPr>
                <a:spLocks noChangeArrowheads="1"/>
              </p:cNvSpPr>
              <p:nvPr/>
            </p:nvSpPr>
            <p:spPr bwMode="auto">
              <a:xfrm>
                <a:off x="6228" y="2499"/>
                <a:ext cx="89" cy="1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5" name="Freeform 290"/>
              <p:cNvSpPr>
                <a:spLocks/>
              </p:cNvSpPr>
              <p:nvPr/>
            </p:nvSpPr>
            <p:spPr bwMode="auto">
              <a:xfrm>
                <a:off x="6088" y="2138"/>
                <a:ext cx="364" cy="253"/>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6" name="Rectangle 291"/>
              <p:cNvSpPr>
                <a:spLocks noChangeArrowheads="1"/>
              </p:cNvSpPr>
              <p:nvPr/>
            </p:nvSpPr>
            <p:spPr bwMode="auto">
              <a:xfrm>
                <a:off x="6099" y="2149"/>
                <a:ext cx="341" cy="19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7" name="Freeform 292"/>
              <p:cNvSpPr>
                <a:spLocks/>
              </p:cNvSpPr>
              <p:nvPr/>
            </p:nvSpPr>
            <p:spPr bwMode="auto">
              <a:xfrm>
                <a:off x="5665" y="2110"/>
                <a:ext cx="26" cy="323"/>
              </a:xfrm>
              <a:custGeom>
                <a:avLst/>
                <a:gdLst>
                  <a:gd name="T0" fmla="*/ 0 w 26"/>
                  <a:gd name="T1" fmla="*/ 321 h 323"/>
                  <a:gd name="T2" fmla="*/ 26 w 26"/>
                  <a:gd name="T3" fmla="*/ 323 h 323"/>
                  <a:gd name="T4" fmla="*/ 26 w 26"/>
                  <a:gd name="T5" fmla="*/ 0 h 323"/>
                  <a:gd name="T6" fmla="*/ 0 w 26"/>
                  <a:gd name="T7" fmla="*/ 3 h 323"/>
                  <a:gd name="T8" fmla="*/ 0 w 26"/>
                  <a:gd name="T9" fmla="*/ 321 h 323"/>
                </a:gdLst>
                <a:ahLst/>
                <a:cxnLst>
                  <a:cxn ang="0">
                    <a:pos x="T0" y="T1"/>
                  </a:cxn>
                  <a:cxn ang="0">
                    <a:pos x="T2" y="T3"/>
                  </a:cxn>
                  <a:cxn ang="0">
                    <a:pos x="T4" y="T5"/>
                  </a:cxn>
                  <a:cxn ang="0">
                    <a:pos x="T6" y="T7"/>
                  </a:cxn>
                  <a:cxn ang="0">
                    <a:pos x="T8" y="T9"/>
                  </a:cxn>
                </a:cxnLst>
                <a:rect l="0" t="0" r="r" b="b"/>
                <a:pathLst>
                  <a:path w="26" h="323">
                    <a:moveTo>
                      <a:pt x="0" y="321"/>
                    </a:moveTo>
                    <a:lnTo>
                      <a:pt x="26" y="323"/>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8" name="Freeform 293"/>
              <p:cNvSpPr>
                <a:spLocks/>
              </p:cNvSpPr>
              <p:nvPr/>
            </p:nvSpPr>
            <p:spPr bwMode="auto">
              <a:xfrm>
                <a:off x="5684" y="2110"/>
                <a:ext cx="377" cy="323"/>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9" name="Freeform 294"/>
              <p:cNvSpPr>
                <a:spLocks/>
              </p:cNvSpPr>
              <p:nvPr/>
            </p:nvSpPr>
            <p:spPr bwMode="auto">
              <a:xfrm>
                <a:off x="5700" y="2125"/>
                <a:ext cx="350" cy="252"/>
              </a:xfrm>
              <a:custGeom>
                <a:avLst/>
                <a:gdLst>
                  <a:gd name="T0" fmla="*/ 350 w 350"/>
                  <a:gd name="T1" fmla="*/ 223 h 252"/>
                  <a:gd name="T2" fmla="*/ 0 w 350"/>
                  <a:gd name="T3" fmla="*/ 252 h 252"/>
                  <a:gd name="T4" fmla="*/ 0 w 350"/>
                  <a:gd name="T5" fmla="*/ 0 h 252"/>
                  <a:gd name="T6" fmla="*/ 350 w 350"/>
                  <a:gd name="T7" fmla="*/ 20 h 252"/>
                  <a:gd name="T8" fmla="*/ 350 w 350"/>
                  <a:gd name="T9" fmla="*/ 223 h 252"/>
                </a:gdLst>
                <a:ahLst/>
                <a:cxnLst>
                  <a:cxn ang="0">
                    <a:pos x="T0" y="T1"/>
                  </a:cxn>
                  <a:cxn ang="0">
                    <a:pos x="T2" y="T3"/>
                  </a:cxn>
                  <a:cxn ang="0">
                    <a:pos x="T4" y="T5"/>
                  </a:cxn>
                  <a:cxn ang="0">
                    <a:pos x="T6" y="T7"/>
                  </a:cxn>
                  <a:cxn ang="0">
                    <a:pos x="T8" y="T9"/>
                  </a:cxn>
                </a:cxnLst>
                <a:rect l="0" t="0" r="r" b="b"/>
                <a:pathLst>
                  <a:path w="350" h="252">
                    <a:moveTo>
                      <a:pt x="350" y="223"/>
                    </a:moveTo>
                    <a:lnTo>
                      <a:pt x="0" y="252"/>
                    </a:lnTo>
                    <a:lnTo>
                      <a:pt x="0" y="0"/>
                    </a:lnTo>
                    <a:lnTo>
                      <a:pt x="350" y="20"/>
                    </a:lnTo>
                    <a:lnTo>
                      <a:pt x="35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0" name="Freeform 295"/>
              <p:cNvSpPr>
                <a:spLocks/>
              </p:cNvSpPr>
              <p:nvPr/>
            </p:nvSpPr>
            <p:spPr bwMode="auto">
              <a:xfrm>
                <a:off x="6848" y="2110"/>
                <a:ext cx="27" cy="323"/>
              </a:xfrm>
              <a:custGeom>
                <a:avLst/>
                <a:gdLst>
                  <a:gd name="T0" fmla="*/ 27 w 27"/>
                  <a:gd name="T1" fmla="*/ 321 h 323"/>
                  <a:gd name="T2" fmla="*/ 0 w 27"/>
                  <a:gd name="T3" fmla="*/ 323 h 323"/>
                  <a:gd name="T4" fmla="*/ 0 w 27"/>
                  <a:gd name="T5" fmla="*/ 0 h 323"/>
                  <a:gd name="T6" fmla="*/ 27 w 27"/>
                  <a:gd name="T7" fmla="*/ 3 h 323"/>
                  <a:gd name="T8" fmla="*/ 27 w 27"/>
                  <a:gd name="T9" fmla="*/ 321 h 323"/>
                </a:gdLst>
                <a:ahLst/>
                <a:cxnLst>
                  <a:cxn ang="0">
                    <a:pos x="T0" y="T1"/>
                  </a:cxn>
                  <a:cxn ang="0">
                    <a:pos x="T2" y="T3"/>
                  </a:cxn>
                  <a:cxn ang="0">
                    <a:pos x="T4" y="T5"/>
                  </a:cxn>
                  <a:cxn ang="0">
                    <a:pos x="T6" y="T7"/>
                  </a:cxn>
                  <a:cxn ang="0">
                    <a:pos x="T8" y="T9"/>
                  </a:cxn>
                </a:cxnLst>
                <a:rect l="0" t="0" r="r" b="b"/>
                <a:pathLst>
                  <a:path w="27" h="323">
                    <a:moveTo>
                      <a:pt x="27" y="321"/>
                    </a:moveTo>
                    <a:lnTo>
                      <a:pt x="0" y="323"/>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1" name="Freeform 296"/>
              <p:cNvSpPr>
                <a:spLocks/>
              </p:cNvSpPr>
              <p:nvPr/>
            </p:nvSpPr>
            <p:spPr bwMode="auto">
              <a:xfrm>
                <a:off x="6478" y="2110"/>
                <a:ext cx="377" cy="323"/>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2" name="Freeform 297"/>
              <p:cNvSpPr>
                <a:spLocks/>
              </p:cNvSpPr>
              <p:nvPr/>
            </p:nvSpPr>
            <p:spPr bwMode="auto">
              <a:xfrm>
                <a:off x="6491" y="2125"/>
                <a:ext cx="350" cy="252"/>
              </a:xfrm>
              <a:custGeom>
                <a:avLst/>
                <a:gdLst>
                  <a:gd name="T0" fmla="*/ 0 w 350"/>
                  <a:gd name="T1" fmla="*/ 223 h 252"/>
                  <a:gd name="T2" fmla="*/ 350 w 350"/>
                  <a:gd name="T3" fmla="*/ 252 h 252"/>
                  <a:gd name="T4" fmla="*/ 350 w 350"/>
                  <a:gd name="T5" fmla="*/ 0 h 252"/>
                  <a:gd name="T6" fmla="*/ 0 w 350"/>
                  <a:gd name="T7" fmla="*/ 20 h 252"/>
                  <a:gd name="T8" fmla="*/ 0 w 350"/>
                  <a:gd name="T9" fmla="*/ 223 h 252"/>
                </a:gdLst>
                <a:ahLst/>
                <a:cxnLst>
                  <a:cxn ang="0">
                    <a:pos x="T0" y="T1"/>
                  </a:cxn>
                  <a:cxn ang="0">
                    <a:pos x="T2" y="T3"/>
                  </a:cxn>
                  <a:cxn ang="0">
                    <a:pos x="T4" y="T5"/>
                  </a:cxn>
                  <a:cxn ang="0">
                    <a:pos x="T6" y="T7"/>
                  </a:cxn>
                  <a:cxn ang="0">
                    <a:pos x="T8" y="T9"/>
                  </a:cxn>
                </a:cxnLst>
                <a:rect l="0" t="0" r="r" b="b"/>
                <a:pathLst>
                  <a:path w="350" h="252">
                    <a:moveTo>
                      <a:pt x="0" y="223"/>
                    </a:moveTo>
                    <a:lnTo>
                      <a:pt x="350" y="252"/>
                    </a:lnTo>
                    <a:lnTo>
                      <a:pt x="350" y="0"/>
                    </a:lnTo>
                    <a:lnTo>
                      <a:pt x="0" y="20"/>
                    </a:lnTo>
                    <a:lnTo>
                      <a:pt x="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3" name="Freeform 298"/>
              <p:cNvSpPr>
                <a:spLocks/>
              </p:cNvSpPr>
              <p:nvPr/>
            </p:nvSpPr>
            <p:spPr bwMode="auto">
              <a:xfrm>
                <a:off x="5724" y="2282"/>
                <a:ext cx="18" cy="70"/>
              </a:xfrm>
              <a:custGeom>
                <a:avLst/>
                <a:gdLst>
                  <a:gd name="T0" fmla="*/ 18 w 18"/>
                  <a:gd name="T1" fmla="*/ 0 h 70"/>
                  <a:gd name="T2" fmla="*/ 18 w 18"/>
                  <a:gd name="T3" fmla="*/ 69 h 70"/>
                  <a:gd name="T4" fmla="*/ 0 w 18"/>
                  <a:gd name="T5" fmla="*/ 70 h 70"/>
                  <a:gd name="T6" fmla="*/ 0 w 18"/>
                  <a:gd name="T7" fmla="*/ 2 h 70"/>
                  <a:gd name="T8" fmla="*/ 18 w 18"/>
                  <a:gd name="T9" fmla="*/ 0 h 70"/>
                </a:gdLst>
                <a:ahLst/>
                <a:cxnLst>
                  <a:cxn ang="0">
                    <a:pos x="T0" y="T1"/>
                  </a:cxn>
                  <a:cxn ang="0">
                    <a:pos x="T2" y="T3"/>
                  </a:cxn>
                  <a:cxn ang="0">
                    <a:pos x="T4" y="T5"/>
                  </a:cxn>
                  <a:cxn ang="0">
                    <a:pos x="T6" y="T7"/>
                  </a:cxn>
                  <a:cxn ang="0">
                    <a:pos x="T8" y="T9"/>
                  </a:cxn>
                </a:cxnLst>
                <a:rect l="0" t="0" r="r" b="b"/>
                <a:pathLst>
                  <a:path w="18" h="70">
                    <a:moveTo>
                      <a:pt x="18" y="0"/>
                    </a:moveTo>
                    <a:lnTo>
                      <a:pt x="18" y="69"/>
                    </a:lnTo>
                    <a:lnTo>
                      <a:pt x="0" y="70"/>
                    </a:lnTo>
                    <a:lnTo>
                      <a:pt x="0" y="2"/>
                    </a:ln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4" name="Freeform 299"/>
              <p:cNvSpPr>
                <a:spLocks/>
              </p:cNvSpPr>
              <p:nvPr/>
            </p:nvSpPr>
            <p:spPr bwMode="auto">
              <a:xfrm>
                <a:off x="5977" y="2201"/>
                <a:ext cx="49" cy="22"/>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5" name="Freeform 300"/>
              <p:cNvSpPr>
                <a:spLocks/>
              </p:cNvSpPr>
              <p:nvPr/>
            </p:nvSpPr>
            <p:spPr bwMode="auto">
              <a:xfrm>
                <a:off x="5977" y="2179"/>
                <a:ext cx="46" cy="44"/>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6" name="Freeform 301"/>
              <p:cNvSpPr>
                <a:spLocks/>
              </p:cNvSpPr>
              <p:nvPr/>
            </p:nvSpPr>
            <p:spPr bwMode="auto">
              <a:xfrm>
                <a:off x="5953" y="2223"/>
                <a:ext cx="73" cy="62"/>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7" name="Freeform 302"/>
              <p:cNvSpPr>
                <a:spLocks/>
              </p:cNvSpPr>
              <p:nvPr/>
            </p:nvSpPr>
            <p:spPr bwMode="auto">
              <a:xfrm>
                <a:off x="5977" y="2223"/>
                <a:ext cx="49" cy="62"/>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8" name="Freeform 303"/>
              <p:cNvSpPr>
                <a:spLocks/>
              </p:cNvSpPr>
              <p:nvPr/>
            </p:nvSpPr>
            <p:spPr bwMode="auto">
              <a:xfrm>
                <a:off x="5977" y="2160"/>
                <a:ext cx="34" cy="19"/>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9" name="Freeform 304"/>
              <p:cNvSpPr>
                <a:spLocks/>
              </p:cNvSpPr>
              <p:nvPr/>
            </p:nvSpPr>
            <p:spPr bwMode="auto">
              <a:xfrm>
                <a:off x="5955" y="2160"/>
                <a:ext cx="56" cy="6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0" name="Freeform 305"/>
              <p:cNvSpPr>
                <a:spLocks/>
              </p:cNvSpPr>
              <p:nvPr/>
            </p:nvSpPr>
            <p:spPr bwMode="auto">
              <a:xfrm>
                <a:off x="5938" y="2223"/>
                <a:ext cx="39" cy="5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1" name="Freeform 306"/>
              <p:cNvSpPr>
                <a:spLocks/>
              </p:cNvSpPr>
              <p:nvPr/>
            </p:nvSpPr>
            <p:spPr bwMode="auto">
              <a:xfrm>
                <a:off x="5927" y="2324"/>
                <a:ext cx="12" cy="11"/>
              </a:xfrm>
              <a:custGeom>
                <a:avLst/>
                <a:gdLst>
                  <a:gd name="T0" fmla="*/ 12 w 12"/>
                  <a:gd name="T1" fmla="*/ 0 h 11"/>
                  <a:gd name="T2" fmla="*/ 12 w 12"/>
                  <a:gd name="T3" fmla="*/ 10 h 11"/>
                  <a:gd name="T4" fmla="*/ 0 w 12"/>
                  <a:gd name="T5" fmla="*/ 11 h 11"/>
                  <a:gd name="T6" fmla="*/ 0 w 12"/>
                  <a:gd name="T7" fmla="*/ 2 h 11"/>
                  <a:gd name="T8" fmla="*/ 12 w 12"/>
                  <a:gd name="T9" fmla="*/ 0 h 11"/>
                </a:gdLst>
                <a:ahLst/>
                <a:cxnLst>
                  <a:cxn ang="0">
                    <a:pos x="T0" y="T1"/>
                  </a:cxn>
                  <a:cxn ang="0">
                    <a:pos x="T2" y="T3"/>
                  </a:cxn>
                  <a:cxn ang="0">
                    <a:pos x="T4" y="T5"/>
                  </a:cxn>
                  <a:cxn ang="0">
                    <a:pos x="T6" y="T7"/>
                  </a:cxn>
                  <a:cxn ang="0">
                    <a:pos x="T8" y="T9"/>
                  </a:cxn>
                </a:cxnLst>
                <a:rect l="0" t="0" r="r" b="b"/>
                <a:pathLst>
                  <a:path w="12" h="11">
                    <a:moveTo>
                      <a:pt x="12" y="0"/>
                    </a:moveTo>
                    <a:lnTo>
                      <a:pt x="12" y="10"/>
                    </a:lnTo>
                    <a:lnTo>
                      <a:pt x="0" y="11"/>
                    </a:lnTo>
                    <a:lnTo>
                      <a:pt x="0" y="2"/>
                    </a:lnTo>
                    <a:lnTo>
                      <a:pt x="1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2" name="Freeform 307"/>
              <p:cNvSpPr>
                <a:spLocks/>
              </p:cNvSpPr>
              <p:nvPr/>
            </p:nvSpPr>
            <p:spPr bwMode="auto">
              <a:xfrm>
                <a:off x="5922" y="2165"/>
                <a:ext cx="55" cy="102"/>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3" name="Freeform 308"/>
              <p:cNvSpPr>
                <a:spLocks/>
              </p:cNvSpPr>
              <p:nvPr/>
            </p:nvSpPr>
            <p:spPr bwMode="auto">
              <a:xfrm>
                <a:off x="5907" y="2298"/>
                <a:ext cx="14" cy="39"/>
              </a:xfrm>
              <a:custGeom>
                <a:avLst/>
                <a:gdLst>
                  <a:gd name="T0" fmla="*/ 14 w 14"/>
                  <a:gd name="T1" fmla="*/ 0 h 39"/>
                  <a:gd name="T2" fmla="*/ 14 w 14"/>
                  <a:gd name="T3" fmla="*/ 37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7"/>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4" name="Freeform 309"/>
              <p:cNvSpPr>
                <a:spLocks/>
              </p:cNvSpPr>
              <p:nvPr/>
            </p:nvSpPr>
            <p:spPr bwMode="auto">
              <a:xfrm>
                <a:off x="5887" y="2317"/>
                <a:ext cx="14" cy="21"/>
              </a:xfrm>
              <a:custGeom>
                <a:avLst/>
                <a:gdLst>
                  <a:gd name="T0" fmla="*/ 14 w 14"/>
                  <a:gd name="T1" fmla="*/ 0 h 21"/>
                  <a:gd name="T2" fmla="*/ 14 w 14"/>
                  <a:gd name="T3" fmla="*/ 20 h 21"/>
                  <a:gd name="T4" fmla="*/ 0 w 14"/>
                  <a:gd name="T5" fmla="*/ 21 h 21"/>
                  <a:gd name="T6" fmla="*/ 0 w 14"/>
                  <a:gd name="T7" fmla="*/ 2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20"/>
                    </a:lnTo>
                    <a:lnTo>
                      <a:pt x="0" y="21"/>
                    </a:lnTo>
                    <a:lnTo>
                      <a:pt x="0" y="2"/>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5" name="Rectangle 310"/>
              <p:cNvSpPr>
                <a:spLocks noChangeArrowheads="1"/>
              </p:cNvSpPr>
              <p:nvPr/>
            </p:nvSpPr>
            <p:spPr bwMode="auto">
              <a:xfrm>
                <a:off x="5866" y="2264"/>
                <a:ext cx="14" cy="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6" name="Freeform 311"/>
              <p:cNvSpPr>
                <a:spLocks/>
              </p:cNvSpPr>
              <p:nvPr/>
            </p:nvSpPr>
            <p:spPr bwMode="auto">
              <a:xfrm>
                <a:off x="5845" y="2309"/>
                <a:ext cx="14" cy="33"/>
              </a:xfrm>
              <a:custGeom>
                <a:avLst/>
                <a:gdLst>
                  <a:gd name="T0" fmla="*/ 14 w 14"/>
                  <a:gd name="T1" fmla="*/ 0 h 33"/>
                  <a:gd name="T2" fmla="*/ 14 w 14"/>
                  <a:gd name="T3" fmla="*/ 32 h 33"/>
                  <a:gd name="T4" fmla="*/ 0 w 14"/>
                  <a:gd name="T5" fmla="*/ 33 h 33"/>
                  <a:gd name="T6" fmla="*/ 0 w 14"/>
                  <a:gd name="T7" fmla="*/ 1 h 33"/>
                  <a:gd name="T8" fmla="*/ 14 w 14"/>
                  <a:gd name="T9" fmla="*/ 0 h 33"/>
                </a:gdLst>
                <a:ahLst/>
                <a:cxnLst>
                  <a:cxn ang="0">
                    <a:pos x="T0" y="T1"/>
                  </a:cxn>
                  <a:cxn ang="0">
                    <a:pos x="T2" y="T3"/>
                  </a:cxn>
                  <a:cxn ang="0">
                    <a:pos x="T4" y="T5"/>
                  </a:cxn>
                  <a:cxn ang="0">
                    <a:pos x="T6" y="T7"/>
                  </a:cxn>
                  <a:cxn ang="0">
                    <a:pos x="T8" y="T9"/>
                  </a:cxn>
                </a:cxnLst>
                <a:rect l="0" t="0" r="r" b="b"/>
                <a:pathLst>
                  <a:path w="14" h="33">
                    <a:moveTo>
                      <a:pt x="14" y="0"/>
                    </a:moveTo>
                    <a:lnTo>
                      <a:pt x="14" y="32"/>
                    </a:lnTo>
                    <a:lnTo>
                      <a:pt x="0" y="33"/>
                    </a:lnTo>
                    <a:lnTo>
                      <a:pt x="0" y="1"/>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7" name="Freeform 312"/>
              <p:cNvSpPr>
                <a:spLocks/>
              </p:cNvSpPr>
              <p:nvPr/>
            </p:nvSpPr>
            <p:spPr bwMode="auto">
              <a:xfrm>
                <a:off x="5823" y="2323"/>
                <a:ext cx="15" cy="21"/>
              </a:xfrm>
              <a:custGeom>
                <a:avLst/>
                <a:gdLst>
                  <a:gd name="T0" fmla="*/ 15 w 15"/>
                  <a:gd name="T1" fmla="*/ 0 h 21"/>
                  <a:gd name="T2" fmla="*/ 15 w 15"/>
                  <a:gd name="T3" fmla="*/ 19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19"/>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8" name="Freeform 313"/>
              <p:cNvSpPr>
                <a:spLocks/>
              </p:cNvSpPr>
              <p:nvPr/>
            </p:nvSpPr>
            <p:spPr bwMode="auto">
              <a:xfrm>
                <a:off x="5799" y="2264"/>
                <a:ext cx="16" cy="81"/>
              </a:xfrm>
              <a:custGeom>
                <a:avLst/>
                <a:gdLst>
                  <a:gd name="T0" fmla="*/ 16 w 16"/>
                  <a:gd name="T1" fmla="*/ 0 h 81"/>
                  <a:gd name="T2" fmla="*/ 16 w 16"/>
                  <a:gd name="T3" fmla="*/ 80 h 81"/>
                  <a:gd name="T4" fmla="*/ 0 w 16"/>
                  <a:gd name="T5" fmla="*/ 81 h 81"/>
                  <a:gd name="T6" fmla="*/ 0 w 16"/>
                  <a:gd name="T7" fmla="*/ 0 h 81"/>
                  <a:gd name="T8" fmla="*/ 16 w 16"/>
                  <a:gd name="T9" fmla="*/ 0 h 81"/>
                </a:gdLst>
                <a:ahLst/>
                <a:cxnLst>
                  <a:cxn ang="0">
                    <a:pos x="T0" y="T1"/>
                  </a:cxn>
                  <a:cxn ang="0">
                    <a:pos x="T2" y="T3"/>
                  </a:cxn>
                  <a:cxn ang="0">
                    <a:pos x="T4" y="T5"/>
                  </a:cxn>
                  <a:cxn ang="0">
                    <a:pos x="T6" y="T7"/>
                  </a:cxn>
                  <a:cxn ang="0">
                    <a:pos x="T8" y="T9"/>
                  </a:cxn>
                </a:cxnLst>
                <a:rect l="0" t="0" r="r" b="b"/>
                <a:pathLst>
                  <a:path w="16" h="81">
                    <a:moveTo>
                      <a:pt x="16" y="0"/>
                    </a:moveTo>
                    <a:lnTo>
                      <a:pt x="16" y="80"/>
                    </a:lnTo>
                    <a:lnTo>
                      <a:pt x="0" y="81"/>
                    </a:lnTo>
                    <a:lnTo>
                      <a:pt x="0" y="0"/>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9" name="Freeform 314"/>
              <p:cNvSpPr>
                <a:spLocks/>
              </p:cNvSpPr>
              <p:nvPr/>
            </p:nvSpPr>
            <p:spPr bwMode="auto">
              <a:xfrm>
                <a:off x="5750" y="2188"/>
                <a:ext cx="17" cy="161"/>
              </a:xfrm>
              <a:custGeom>
                <a:avLst/>
                <a:gdLst>
                  <a:gd name="T0" fmla="*/ 17 w 17"/>
                  <a:gd name="T1" fmla="*/ 2 h 161"/>
                  <a:gd name="T2" fmla="*/ 17 w 17"/>
                  <a:gd name="T3" fmla="*/ 160 h 161"/>
                  <a:gd name="T4" fmla="*/ 0 w 17"/>
                  <a:gd name="T5" fmla="*/ 161 h 161"/>
                  <a:gd name="T6" fmla="*/ 0 w 17"/>
                  <a:gd name="T7" fmla="*/ 0 h 161"/>
                  <a:gd name="T8" fmla="*/ 17 w 17"/>
                  <a:gd name="T9" fmla="*/ 2 h 161"/>
                </a:gdLst>
                <a:ahLst/>
                <a:cxnLst>
                  <a:cxn ang="0">
                    <a:pos x="T0" y="T1"/>
                  </a:cxn>
                  <a:cxn ang="0">
                    <a:pos x="T2" y="T3"/>
                  </a:cxn>
                  <a:cxn ang="0">
                    <a:pos x="T4" y="T5"/>
                  </a:cxn>
                  <a:cxn ang="0">
                    <a:pos x="T6" y="T7"/>
                  </a:cxn>
                  <a:cxn ang="0">
                    <a:pos x="T8" y="T9"/>
                  </a:cxn>
                </a:cxnLst>
                <a:rect l="0" t="0" r="r" b="b"/>
                <a:pathLst>
                  <a:path w="17" h="161">
                    <a:moveTo>
                      <a:pt x="17" y="2"/>
                    </a:moveTo>
                    <a:lnTo>
                      <a:pt x="17" y="160"/>
                    </a:lnTo>
                    <a:lnTo>
                      <a:pt x="0" y="161"/>
                    </a:lnTo>
                    <a:lnTo>
                      <a:pt x="0" y="0"/>
                    </a:lnTo>
                    <a:lnTo>
                      <a:pt x="17"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0" name="Freeform 315"/>
              <p:cNvSpPr>
                <a:spLocks/>
              </p:cNvSpPr>
              <p:nvPr/>
            </p:nvSpPr>
            <p:spPr bwMode="auto">
              <a:xfrm>
                <a:off x="5775" y="2305"/>
                <a:ext cx="17" cy="4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1" name="Freeform 316"/>
              <p:cNvSpPr>
                <a:spLocks/>
              </p:cNvSpPr>
              <p:nvPr/>
            </p:nvSpPr>
            <p:spPr bwMode="auto">
              <a:xfrm>
                <a:off x="6534" y="1987"/>
                <a:ext cx="18" cy="68"/>
              </a:xfrm>
              <a:custGeom>
                <a:avLst/>
                <a:gdLst>
                  <a:gd name="T0" fmla="*/ 17 w 18"/>
                  <a:gd name="T1" fmla="*/ 0 h 68"/>
                  <a:gd name="T2" fmla="*/ 18 w 18"/>
                  <a:gd name="T3" fmla="*/ 67 h 68"/>
                  <a:gd name="T4" fmla="*/ 2 w 18"/>
                  <a:gd name="T5" fmla="*/ 68 h 68"/>
                  <a:gd name="T6" fmla="*/ 0 w 18"/>
                  <a:gd name="T7" fmla="*/ 2 h 68"/>
                  <a:gd name="T8" fmla="*/ 17 w 18"/>
                  <a:gd name="T9" fmla="*/ 0 h 68"/>
                </a:gdLst>
                <a:ahLst/>
                <a:cxnLst>
                  <a:cxn ang="0">
                    <a:pos x="T0" y="T1"/>
                  </a:cxn>
                  <a:cxn ang="0">
                    <a:pos x="T2" y="T3"/>
                  </a:cxn>
                  <a:cxn ang="0">
                    <a:pos x="T4" y="T5"/>
                  </a:cxn>
                  <a:cxn ang="0">
                    <a:pos x="T6" y="T7"/>
                  </a:cxn>
                  <a:cxn ang="0">
                    <a:pos x="T8" y="T9"/>
                  </a:cxn>
                </a:cxnLst>
                <a:rect l="0" t="0" r="r" b="b"/>
                <a:pathLst>
                  <a:path w="18" h="68">
                    <a:moveTo>
                      <a:pt x="17" y="0"/>
                    </a:moveTo>
                    <a:lnTo>
                      <a:pt x="18" y="67"/>
                    </a:lnTo>
                    <a:lnTo>
                      <a:pt x="2" y="68"/>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2" name="Freeform 317"/>
              <p:cNvSpPr>
                <a:spLocks/>
              </p:cNvSpPr>
              <p:nvPr/>
            </p:nvSpPr>
            <p:spPr bwMode="auto">
              <a:xfrm>
                <a:off x="6583" y="2005"/>
                <a:ext cx="17" cy="45"/>
              </a:xfrm>
              <a:custGeom>
                <a:avLst/>
                <a:gdLst>
                  <a:gd name="T0" fmla="*/ 17 w 17"/>
                  <a:gd name="T1" fmla="*/ 0 h 45"/>
                  <a:gd name="T2" fmla="*/ 17 w 17"/>
                  <a:gd name="T3" fmla="*/ 42 h 45"/>
                  <a:gd name="T4" fmla="*/ 0 w 17"/>
                  <a:gd name="T5" fmla="*/ 45 h 45"/>
                  <a:gd name="T6" fmla="*/ 0 w 17"/>
                  <a:gd name="T7" fmla="*/ 1 h 45"/>
                  <a:gd name="T8" fmla="*/ 17 w 17"/>
                  <a:gd name="T9" fmla="*/ 0 h 45"/>
                </a:gdLst>
                <a:ahLst/>
                <a:cxnLst>
                  <a:cxn ang="0">
                    <a:pos x="T0" y="T1"/>
                  </a:cxn>
                  <a:cxn ang="0">
                    <a:pos x="T2" y="T3"/>
                  </a:cxn>
                  <a:cxn ang="0">
                    <a:pos x="T4" y="T5"/>
                  </a:cxn>
                  <a:cxn ang="0">
                    <a:pos x="T6" y="T7"/>
                  </a:cxn>
                  <a:cxn ang="0">
                    <a:pos x="T8" y="T9"/>
                  </a:cxn>
                </a:cxnLst>
                <a:rect l="0" t="0" r="r" b="b"/>
                <a:pathLst>
                  <a:path w="17" h="45">
                    <a:moveTo>
                      <a:pt x="17" y="0"/>
                    </a:moveTo>
                    <a:lnTo>
                      <a:pt x="17" y="42"/>
                    </a:lnTo>
                    <a:lnTo>
                      <a:pt x="0" y="45"/>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3" name="Freeform 318"/>
              <p:cNvSpPr>
                <a:spLocks/>
              </p:cNvSpPr>
              <p:nvPr/>
            </p:nvSpPr>
            <p:spPr bwMode="auto">
              <a:xfrm>
                <a:off x="6607" y="1960"/>
                <a:ext cx="17" cy="87"/>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4" name="Freeform 319"/>
              <p:cNvSpPr>
                <a:spLocks/>
              </p:cNvSpPr>
              <p:nvPr/>
            </p:nvSpPr>
            <p:spPr bwMode="auto">
              <a:xfrm>
                <a:off x="6631" y="2020"/>
                <a:ext cx="17" cy="23"/>
              </a:xfrm>
              <a:custGeom>
                <a:avLst/>
                <a:gdLst>
                  <a:gd name="T0" fmla="*/ 17 w 17"/>
                  <a:gd name="T1" fmla="*/ 0 h 23"/>
                  <a:gd name="T2" fmla="*/ 17 w 17"/>
                  <a:gd name="T3" fmla="*/ 21 h 23"/>
                  <a:gd name="T4" fmla="*/ 0 w 17"/>
                  <a:gd name="T5" fmla="*/ 23 h 23"/>
                  <a:gd name="T6" fmla="*/ 0 w 17"/>
                  <a:gd name="T7" fmla="*/ 2 h 23"/>
                  <a:gd name="T8" fmla="*/ 17 w 17"/>
                  <a:gd name="T9" fmla="*/ 0 h 23"/>
                </a:gdLst>
                <a:ahLst/>
                <a:cxnLst>
                  <a:cxn ang="0">
                    <a:pos x="T0" y="T1"/>
                  </a:cxn>
                  <a:cxn ang="0">
                    <a:pos x="T2" y="T3"/>
                  </a:cxn>
                  <a:cxn ang="0">
                    <a:pos x="T4" y="T5"/>
                  </a:cxn>
                  <a:cxn ang="0">
                    <a:pos x="T6" y="T7"/>
                  </a:cxn>
                  <a:cxn ang="0">
                    <a:pos x="T8" y="T9"/>
                  </a:cxn>
                </a:cxnLst>
                <a:rect l="0" t="0" r="r" b="b"/>
                <a:pathLst>
                  <a:path w="17" h="23">
                    <a:moveTo>
                      <a:pt x="17" y="0"/>
                    </a:moveTo>
                    <a:lnTo>
                      <a:pt x="17" y="21"/>
                    </a:lnTo>
                    <a:lnTo>
                      <a:pt x="0" y="23"/>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5" name="Freeform 320"/>
              <p:cNvSpPr>
                <a:spLocks/>
              </p:cNvSpPr>
              <p:nvPr/>
            </p:nvSpPr>
            <p:spPr bwMode="auto">
              <a:xfrm>
                <a:off x="6558" y="1890"/>
                <a:ext cx="18" cy="162"/>
              </a:xfrm>
              <a:custGeom>
                <a:avLst/>
                <a:gdLst>
                  <a:gd name="T0" fmla="*/ 17 w 18"/>
                  <a:gd name="T1" fmla="*/ 0 h 162"/>
                  <a:gd name="T2" fmla="*/ 18 w 18"/>
                  <a:gd name="T3" fmla="*/ 161 h 162"/>
                  <a:gd name="T4" fmla="*/ 2 w 18"/>
                  <a:gd name="T5" fmla="*/ 162 h 162"/>
                  <a:gd name="T6" fmla="*/ 0 w 18"/>
                  <a:gd name="T7" fmla="*/ 3 h 162"/>
                  <a:gd name="T8" fmla="*/ 17 w 18"/>
                  <a:gd name="T9" fmla="*/ 0 h 162"/>
                </a:gdLst>
                <a:ahLst/>
                <a:cxnLst>
                  <a:cxn ang="0">
                    <a:pos x="T0" y="T1"/>
                  </a:cxn>
                  <a:cxn ang="0">
                    <a:pos x="T2" y="T3"/>
                  </a:cxn>
                  <a:cxn ang="0">
                    <a:pos x="T4" y="T5"/>
                  </a:cxn>
                  <a:cxn ang="0">
                    <a:pos x="T6" y="T7"/>
                  </a:cxn>
                  <a:cxn ang="0">
                    <a:pos x="T8" y="T9"/>
                  </a:cxn>
                </a:cxnLst>
                <a:rect l="0" t="0" r="r" b="b"/>
                <a:pathLst>
                  <a:path w="18" h="162">
                    <a:moveTo>
                      <a:pt x="17" y="0"/>
                    </a:moveTo>
                    <a:lnTo>
                      <a:pt x="18"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6" name="Freeform 321"/>
              <p:cNvSpPr>
                <a:spLocks/>
              </p:cNvSpPr>
              <p:nvPr/>
            </p:nvSpPr>
            <p:spPr bwMode="auto">
              <a:xfrm>
                <a:off x="6655" y="2003"/>
                <a:ext cx="17" cy="37"/>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7" name="Freeform 322"/>
              <p:cNvSpPr>
                <a:spLocks/>
              </p:cNvSpPr>
              <p:nvPr/>
            </p:nvSpPr>
            <p:spPr bwMode="auto">
              <a:xfrm>
                <a:off x="6702" y="2009"/>
                <a:ext cx="17" cy="25"/>
              </a:xfrm>
              <a:custGeom>
                <a:avLst/>
                <a:gdLst>
                  <a:gd name="T0" fmla="*/ 17 w 17"/>
                  <a:gd name="T1" fmla="*/ 0 h 25"/>
                  <a:gd name="T2" fmla="*/ 17 w 17"/>
                  <a:gd name="T3" fmla="*/ 22 h 25"/>
                  <a:gd name="T4" fmla="*/ 2 w 17"/>
                  <a:gd name="T5" fmla="*/ 25 h 25"/>
                  <a:gd name="T6" fmla="*/ 0 w 17"/>
                  <a:gd name="T7" fmla="*/ 3 h 25"/>
                  <a:gd name="T8" fmla="*/ 17 w 17"/>
                  <a:gd name="T9" fmla="*/ 0 h 25"/>
                </a:gdLst>
                <a:ahLst/>
                <a:cxnLst>
                  <a:cxn ang="0">
                    <a:pos x="T0" y="T1"/>
                  </a:cxn>
                  <a:cxn ang="0">
                    <a:pos x="T2" y="T3"/>
                  </a:cxn>
                  <a:cxn ang="0">
                    <a:pos x="T4" y="T5"/>
                  </a:cxn>
                  <a:cxn ang="0">
                    <a:pos x="T6" y="T7"/>
                  </a:cxn>
                  <a:cxn ang="0">
                    <a:pos x="T8" y="T9"/>
                  </a:cxn>
                </a:cxnLst>
                <a:rect l="0" t="0" r="r" b="b"/>
                <a:pathLst>
                  <a:path w="17" h="25">
                    <a:moveTo>
                      <a:pt x="17" y="0"/>
                    </a:moveTo>
                    <a:lnTo>
                      <a:pt x="17" y="22"/>
                    </a:lnTo>
                    <a:lnTo>
                      <a:pt x="2" y="25"/>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8" name="Freeform 323"/>
              <p:cNvSpPr>
                <a:spLocks/>
              </p:cNvSpPr>
              <p:nvPr/>
            </p:nvSpPr>
            <p:spPr bwMode="auto">
              <a:xfrm>
                <a:off x="6726" y="1985"/>
                <a:ext cx="17" cy="46"/>
              </a:xfrm>
              <a:custGeom>
                <a:avLst/>
                <a:gdLst>
                  <a:gd name="T0" fmla="*/ 17 w 17"/>
                  <a:gd name="T1" fmla="*/ 0 h 46"/>
                  <a:gd name="T2" fmla="*/ 17 w 17"/>
                  <a:gd name="T3" fmla="*/ 44 h 46"/>
                  <a:gd name="T4" fmla="*/ 2 w 17"/>
                  <a:gd name="T5" fmla="*/ 46 h 46"/>
                  <a:gd name="T6" fmla="*/ 0 w 17"/>
                  <a:gd name="T7" fmla="*/ 2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4"/>
                    </a:lnTo>
                    <a:lnTo>
                      <a:pt x="2" y="46"/>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9" name="Freeform 324"/>
              <p:cNvSpPr>
                <a:spLocks/>
              </p:cNvSpPr>
              <p:nvPr/>
            </p:nvSpPr>
            <p:spPr bwMode="auto">
              <a:xfrm>
                <a:off x="6751" y="2015"/>
                <a:ext cx="16" cy="12"/>
              </a:xfrm>
              <a:custGeom>
                <a:avLst/>
                <a:gdLst>
                  <a:gd name="T0" fmla="*/ 16 w 16"/>
                  <a:gd name="T1" fmla="*/ 0 h 12"/>
                  <a:gd name="T2" fmla="*/ 16 w 16"/>
                  <a:gd name="T3" fmla="*/ 11 h 12"/>
                  <a:gd name="T4" fmla="*/ 0 w 16"/>
                  <a:gd name="T5" fmla="*/ 12 h 12"/>
                  <a:gd name="T6" fmla="*/ 0 w 16"/>
                  <a:gd name="T7" fmla="*/ 1 h 12"/>
                  <a:gd name="T8" fmla="*/ 16 w 16"/>
                  <a:gd name="T9" fmla="*/ 0 h 12"/>
                </a:gdLst>
                <a:ahLst/>
                <a:cxnLst>
                  <a:cxn ang="0">
                    <a:pos x="T0" y="T1"/>
                  </a:cxn>
                  <a:cxn ang="0">
                    <a:pos x="T2" y="T3"/>
                  </a:cxn>
                  <a:cxn ang="0">
                    <a:pos x="T4" y="T5"/>
                  </a:cxn>
                  <a:cxn ang="0">
                    <a:pos x="T6" y="T7"/>
                  </a:cxn>
                  <a:cxn ang="0">
                    <a:pos x="T8" y="T9"/>
                  </a:cxn>
                </a:cxnLst>
                <a:rect l="0" t="0" r="r" b="b"/>
                <a:pathLst>
                  <a:path w="16" h="12">
                    <a:moveTo>
                      <a:pt x="16" y="0"/>
                    </a:moveTo>
                    <a:lnTo>
                      <a:pt x="16" y="11"/>
                    </a:lnTo>
                    <a:lnTo>
                      <a:pt x="0" y="12"/>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0" name="Freeform 325"/>
              <p:cNvSpPr>
                <a:spLocks/>
              </p:cNvSpPr>
              <p:nvPr/>
            </p:nvSpPr>
            <p:spPr bwMode="auto">
              <a:xfrm>
                <a:off x="6679" y="1952"/>
                <a:ext cx="16" cy="85"/>
              </a:xfrm>
              <a:custGeom>
                <a:avLst/>
                <a:gdLst>
                  <a:gd name="T0" fmla="*/ 16 w 16"/>
                  <a:gd name="T1" fmla="*/ 0 h 85"/>
                  <a:gd name="T2" fmla="*/ 16 w 16"/>
                  <a:gd name="T3" fmla="*/ 84 h 85"/>
                  <a:gd name="T4" fmla="*/ 1 w 16"/>
                  <a:gd name="T5" fmla="*/ 85 h 85"/>
                  <a:gd name="T6" fmla="*/ 0 w 16"/>
                  <a:gd name="T7" fmla="*/ 2 h 85"/>
                  <a:gd name="T8" fmla="*/ 16 w 16"/>
                  <a:gd name="T9" fmla="*/ 0 h 85"/>
                </a:gdLst>
                <a:ahLst/>
                <a:cxnLst>
                  <a:cxn ang="0">
                    <a:pos x="T0" y="T1"/>
                  </a:cxn>
                  <a:cxn ang="0">
                    <a:pos x="T2" y="T3"/>
                  </a:cxn>
                  <a:cxn ang="0">
                    <a:pos x="T4" y="T5"/>
                  </a:cxn>
                  <a:cxn ang="0">
                    <a:pos x="T6" y="T7"/>
                  </a:cxn>
                  <a:cxn ang="0">
                    <a:pos x="T8" y="T9"/>
                  </a:cxn>
                </a:cxnLst>
                <a:rect l="0" t="0" r="r" b="b"/>
                <a:pathLst>
                  <a:path w="16" h="85">
                    <a:moveTo>
                      <a:pt x="16" y="0"/>
                    </a:moveTo>
                    <a:lnTo>
                      <a:pt x="16" y="84"/>
                    </a:lnTo>
                    <a:lnTo>
                      <a:pt x="1" y="85"/>
                    </a:lnTo>
                    <a:lnTo>
                      <a:pt x="0" y="2"/>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1" name="Freeform 326"/>
              <p:cNvSpPr>
                <a:spLocks/>
              </p:cNvSpPr>
              <p:nvPr/>
            </p:nvSpPr>
            <p:spPr bwMode="auto">
              <a:xfrm>
                <a:off x="5997" y="1987"/>
                <a:ext cx="18" cy="68"/>
              </a:xfrm>
              <a:custGeom>
                <a:avLst/>
                <a:gdLst>
                  <a:gd name="T0" fmla="*/ 0 w 18"/>
                  <a:gd name="T1" fmla="*/ 0 h 68"/>
                  <a:gd name="T2" fmla="*/ 0 w 18"/>
                  <a:gd name="T3" fmla="*/ 67 h 68"/>
                  <a:gd name="T4" fmla="*/ 16 w 18"/>
                  <a:gd name="T5" fmla="*/ 68 h 68"/>
                  <a:gd name="T6" fmla="*/ 18 w 18"/>
                  <a:gd name="T7" fmla="*/ 2 h 68"/>
                  <a:gd name="T8" fmla="*/ 0 w 18"/>
                  <a:gd name="T9" fmla="*/ 0 h 68"/>
                </a:gdLst>
                <a:ahLst/>
                <a:cxnLst>
                  <a:cxn ang="0">
                    <a:pos x="T0" y="T1"/>
                  </a:cxn>
                  <a:cxn ang="0">
                    <a:pos x="T2" y="T3"/>
                  </a:cxn>
                  <a:cxn ang="0">
                    <a:pos x="T4" y="T5"/>
                  </a:cxn>
                  <a:cxn ang="0">
                    <a:pos x="T6" y="T7"/>
                  </a:cxn>
                  <a:cxn ang="0">
                    <a:pos x="T8" y="T9"/>
                  </a:cxn>
                </a:cxnLst>
                <a:rect l="0" t="0" r="r" b="b"/>
                <a:pathLst>
                  <a:path w="18" h="68">
                    <a:moveTo>
                      <a:pt x="0" y="0"/>
                    </a:moveTo>
                    <a:lnTo>
                      <a:pt x="0" y="67"/>
                    </a:lnTo>
                    <a:lnTo>
                      <a:pt x="16" y="68"/>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2" name="Freeform 327"/>
              <p:cNvSpPr>
                <a:spLocks/>
              </p:cNvSpPr>
              <p:nvPr/>
            </p:nvSpPr>
            <p:spPr bwMode="auto">
              <a:xfrm>
                <a:off x="5943" y="2005"/>
                <a:ext cx="19" cy="45"/>
              </a:xfrm>
              <a:custGeom>
                <a:avLst/>
                <a:gdLst>
                  <a:gd name="T0" fmla="*/ 0 w 19"/>
                  <a:gd name="T1" fmla="*/ 0 h 45"/>
                  <a:gd name="T2" fmla="*/ 0 w 19"/>
                  <a:gd name="T3" fmla="*/ 42 h 45"/>
                  <a:gd name="T4" fmla="*/ 19 w 19"/>
                  <a:gd name="T5" fmla="*/ 45 h 45"/>
                  <a:gd name="T6" fmla="*/ 19 w 19"/>
                  <a:gd name="T7" fmla="*/ 1 h 45"/>
                  <a:gd name="T8" fmla="*/ 0 w 19"/>
                  <a:gd name="T9" fmla="*/ 0 h 45"/>
                </a:gdLst>
                <a:ahLst/>
                <a:cxnLst>
                  <a:cxn ang="0">
                    <a:pos x="T0" y="T1"/>
                  </a:cxn>
                  <a:cxn ang="0">
                    <a:pos x="T2" y="T3"/>
                  </a:cxn>
                  <a:cxn ang="0">
                    <a:pos x="T4" y="T5"/>
                  </a:cxn>
                  <a:cxn ang="0">
                    <a:pos x="T6" y="T7"/>
                  </a:cxn>
                  <a:cxn ang="0">
                    <a:pos x="T8" y="T9"/>
                  </a:cxn>
                </a:cxnLst>
                <a:rect l="0" t="0" r="r" b="b"/>
                <a:pathLst>
                  <a:path w="19" h="45">
                    <a:moveTo>
                      <a:pt x="0" y="0"/>
                    </a:moveTo>
                    <a:lnTo>
                      <a:pt x="0" y="42"/>
                    </a:lnTo>
                    <a:lnTo>
                      <a:pt x="19" y="45"/>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3" name="Freeform 328"/>
              <p:cNvSpPr>
                <a:spLocks/>
              </p:cNvSpPr>
              <p:nvPr/>
            </p:nvSpPr>
            <p:spPr bwMode="auto">
              <a:xfrm>
                <a:off x="5917" y="1960"/>
                <a:ext cx="19" cy="87"/>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4" name="Freeform 329"/>
              <p:cNvSpPr>
                <a:spLocks/>
              </p:cNvSpPr>
              <p:nvPr/>
            </p:nvSpPr>
            <p:spPr bwMode="auto">
              <a:xfrm>
                <a:off x="5892" y="2020"/>
                <a:ext cx="18" cy="23"/>
              </a:xfrm>
              <a:custGeom>
                <a:avLst/>
                <a:gdLst>
                  <a:gd name="T0" fmla="*/ 0 w 18"/>
                  <a:gd name="T1" fmla="*/ 0 h 23"/>
                  <a:gd name="T2" fmla="*/ 0 w 18"/>
                  <a:gd name="T3" fmla="*/ 21 h 23"/>
                  <a:gd name="T4" fmla="*/ 16 w 18"/>
                  <a:gd name="T5" fmla="*/ 23 h 23"/>
                  <a:gd name="T6" fmla="*/ 18 w 18"/>
                  <a:gd name="T7" fmla="*/ 2 h 23"/>
                  <a:gd name="T8" fmla="*/ 0 w 18"/>
                  <a:gd name="T9" fmla="*/ 0 h 23"/>
                </a:gdLst>
                <a:ahLst/>
                <a:cxnLst>
                  <a:cxn ang="0">
                    <a:pos x="T0" y="T1"/>
                  </a:cxn>
                  <a:cxn ang="0">
                    <a:pos x="T2" y="T3"/>
                  </a:cxn>
                  <a:cxn ang="0">
                    <a:pos x="T4" y="T5"/>
                  </a:cxn>
                  <a:cxn ang="0">
                    <a:pos x="T6" y="T7"/>
                  </a:cxn>
                  <a:cxn ang="0">
                    <a:pos x="T8" y="T9"/>
                  </a:cxn>
                </a:cxnLst>
                <a:rect l="0" t="0" r="r" b="b"/>
                <a:pathLst>
                  <a:path w="18" h="23">
                    <a:moveTo>
                      <a:pt x="0" y="0"/>
                    </a:moveTo>
                    <a:lnTo>
                      <a:pt x="0" y="21"/>
                    </a:lnTo>
                    <a:lnTo>
                      <a:pt x="16" y="2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5" name="Freeform 330"/>
              <p:cNvSpPr>
                <a:spLocks/>
              </p:cNvSpPr>
              <p:nvPr/>
            </p:nvSpPr>
            <p:spPr bwMode="auto">
              <a:xfrm>
                <a:off x="5970" y="1890"/>
                <a:ext cx="20" cy="162"/>
              </a:xfrm>
              <a:custGeom>
                <a:avLst/>
                <a:gdLst>
                  <a:gd name="T0" fmla="*/ 1 w 20"/>
                  <a:gd name="T1" fmla="*/ 0 h 162"/>
                  <a:gd name="T2" fmla="*/ 0 w 20"/>
                  <a:gd name="T3" fmla="*/ 161 h 162"/>
                  <a:gd name="T4" fmla="*/ 18 w 20"/>
                  <a:gd name="T5" fmla="*/ 162 h 162"/>
                  <a:gd name="T6" fmla="*/ 20 w 20"/>
                  <a:gd name="T7" fmla="*/ 3 h 162"/>
                  <a:gd name="T8" fmla="*/ 1 w 20"/>
                  <a:gd name="T9" fmla="*/ 0 h 162"/>
                </a:gdLst>
                <a:ahLst/>
                <a:cxnLst>
                  <a:cxn ang="0">
                    <a:pos x="T0" y="T1"/>
                  </a:cxn>
                  <a:cxn ang="0">
                    <a:pos x="T2" y="T3"/>
                  </a:cxn>
                  <a:cxn ang="0">
                    <a:pos x="T4" y="T5"/>
                  </a:cxn>
                  <a:cxn ang="0">
                    <a:pos x="T6" y="T7"/>
                  </a:cxn>
                  <a:cxn ang="0">
                    <a:pos x="T8" y="T9"/>
                  </a:cxn>
                </a:cxnLst>
                <a:rect l="0" t="0" r="r" b="b"/>
                <a:pathLst>
                  <a:path w="20" h="162">
                    <a:moveTo>
                      <a:pt x="1" y="0"/>
                    </a:moveTo>
                    <a:lnTo>
                      <a:pt x="0" y="161"/>
                    </a:lnTo>
                    <a:lnTo>
                      <a:pt x="18" y="162"/>
                    </a:lnTo>
                    <a:lnTo>
                      <a:pt x="20"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6" name="Freeform 331"/>
              <p:cNvSpPr>
                <a:spLocks/>
              </p:cNvSpPr>
              <p:nvPr/>
            </p:nvSpPr>
            <p:spPr bwMode="auto">
              <a:xfrm>
                <a:off x="5865" y="2003"/>
                <a:ext cx="18" cy="37"/>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7" name="Freeform 332"/>
              <p:cNvSpPr>
                <a:spLocks/>
              </p:cNvSpPr>
              <p:nvPr/>
            </p:nvSpPr>
            <p:spPr bwMode="auto">
              <a:xfrm>
                <a:off x="5812" y="2009"/>
                <a:ext cx="18" cy="25"/>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8" name="Freeform 333"/>
              <p:cNvSpPr>
                <a:spLocks/>
              </p:cNvSpPr>
              <p:nvPr/>
            </p:nvSpPr>
            <p:spPr bwMode="auto">
              <a:xfrm>
                <a:off x="5787" y="1985"/>
                <a:ext cx="18" cy="46"/>
              </a:xfrm>
              <a:custGeom>
                <a:avLst/>
                <a:gdLst>
                  <a:gd name="T0" fmla="*/ 0 w 18"/>
                  <a:gd name="T1" fmla="*/ 0 h 46"/>
                  <a:gd name="T2" fmla="*/ 0 w 18"/>
                  <a:gd name="T3" fmla="*/ 44 h 46"/>
                  <a:gd name="T4" fmla="*/ 16 w 18"/>
                  <a:gd name="T5" fmla="*/ 46 h 46"/>
                  <a:gd name="T6" fmla="*/ 18 w 18"/>
                  <a:gd name="T7" fmla="*/ 2 h 46"/>
                  <a:gd name="T8" fmla="*/ 0 w 18"/>
                  <a:gd name="T9" fmla="*/ 0 h 46"/>
                </a:gdLst>
                <a:ahLst/>
                <a:cxnLst>
                  <a:cxn ang="0">
                    <a:pos x="T0" y="T1"/>
                  </a:cxn>
                  <a:cxn ang="0">
                    <a:pos x="T2" y="T3"/>
                  </a:cxn>
                  <a:cxn ang="0">
                    <a:pos x="T4" y="T5"/>
                  </a:cxn>
                  <a:cxn ang="0">
                    <a:pos x="T6" y="T7"/>
                  </a:cxn>
                  <a:cxn ang="0">
                    <a:pos x="T8" y="T9"/>
                  </a:cxn>
                </a:cxnLst>
                <a:rect l="0" t="0" r="r" b="b"/>
                <a:pathLst>
                  <a:path w="18" h="46">
                    <a:moveTo>
                      <a:pt x="0" y="0"/>
                    </a:moveTo>
                    <a:lnTo>
                      <a:pt x="0" y="44"/>
                    </a:lnTo>
                    <a:lnTo>
                      <a:pt x="16" y="46"/>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9" name="Freeform 334"/>
              <p:cNvSpPr>
                <a:spLocks/>
              </p:cNvSpPr>
              <p:nvPr/>
            </p:nvSpPr>
            <p:spPr bwMode="auto">
              <a:xfrm>
                <a:off x="5760" y="2015"/>
                <a:ext cx="18" cy="12"/>
              </a:xfrm>
              <a:custGeom>
                <a:avLst/>
                <a:gdLst>
                  <a:gd name="T0" fmla="*/ 0 w 18"/>
                  <a:gd name="T1" fmla="*/ 0 h 12"/>
                  <a:gd name="T2" fmla="*/ 0 w 18"/>
                  <a:gd name="T3" fmla="*/ 11 h 12"/>
                  <a:gd name="T4" fmla="*/ 18 w 18"/>
                  <a:gd name="T5" fmla="*/ 12 h 12"/>
                  <a:gd name="T6" fmla="*/ 18 w 18"/>
                  <a:gd name="T7" fmla="*/ 1 h 12"/>
                  <a:gd name="T8" fmla="*/ 0 w 18"/>
                  <a:gd name="T9" fmla="*/ 0 h 12"/>
                </a:gdLst>
                <a:ahLst/>
                <a:cxnLst>
                  <a:cxn ang="0">
                    <a:pos x="T0" y="T1"/>
                  </a:cxn>
                  <a:cxn ang="0">
                    <a:pos x="T2" y="T3"/>
                  </a:cxn>
                  <a:cxn ang="0">
                    <a:pos x="T4" y="T5"/>
                  </a:cxn>
                  <a:cxn ang="0">
                    <a:pos x="T6" y="T7"/>
                  </a:cxn>
                  <a:cxn ang="0">
                    <a:pos x="T8" y="T9"/>
                  </a:cxn>
                </a:cxnLst>
                <a:rect l="0" t="0" r="r" b="b"/>
                <a:pathLst>
                  <a:path w="18" h="12">
                    <a:moveTo>
                      <a:pt x="0" y="0"/>
                    </a:moveTo>
                    <a:lnTo>
                      <a:pt x="0" y="11"/>
                    </a:lnTo>
                    <a:lnTo>
                      <a:pt x="18" y="12"/>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0" name="Freeform 335"/>
              <p:cNvSpPr>
                <a:spLocks/>
              </p:cNvSpPr>
              <p:nvPr/>
            </p:nvSpPr>
            <p:spPr bwMode="auto">
              <a:xfrm>
                <a:off x="5838" y="1952"/>
                <a:ext cx="19" cy="85"/>
              </a:xfrm>
              <a:custGeom>
                <a:avLst/>
                <a:gdLst>
                  <a:gd name="T0" fmla="*/ 2 w 19"/>
                  <a:gd name="T1" fmla="*/ 0 h 85"/>
                  <a:gd name="T2" fmla="*/ 0 w 19"/>
                  <a:gd name="T3" fmla="*/ 84 h 85"/>
                  <a:gd name="T4" fmla="*/ 19 w 19"/>
                  <a:gd name="T5" fmla="*/ 85 h 85"/>
                  <a:gd name="T6" fmla="*/ 19 w 19"/>
                  <a:gd name="T7" fmla="*/ 2 h 85"/>
                  <a:gd name="T8" fmla="*/ 2 w 19"/>
                  <a:gd name="T9" fmla="*/ 0 h 85"/>
                </a:gdLst>
                <a:ahLst/>
                <a:cxnLst>
                  <a:cxn ang="0">
                    <a:pos x="T0" y="T1"/>
                  </a:cxn>
                  <a:cxn ang="0">
                    <a:pos x="T2" y="T3"/>
                  </a:cxn>
                  <a:cxn ang="0">
                    <a:pos x="T4" y="T5"/>
                  </a:cxn>
                  <a:cxn ang="0">
                    <a:pos x="T6" y="T7"/>
                  </a:cxn>
                  <a:cxn ang="0">
                    <a:pos x="T8" y="T9"/>
                  </a:cxn>
                </a:cxnLst>
                <a:rect l="0" t="0" r="r" b="b"/>
                <a:pathLst>
                  <a:path w="19" h="85">
                    <a:moveTo>
                      <a:pt x="2" y="0"/>
                    </a:moveTo>
                    <a:lnTo>
                      <a:pt x="0" y="84"/>
                    </a:lnTo>
                    <a:lnTo>
                      <a:pt x="19" y="85"/>
                    </a:lnTo>
                    <a:lnTo>
                      <a:pt x="19" y="2"/>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1" name="Rectangle 336"/>
              <p:cNvSpPr>
                <a:spLocks noChangeArrowheads="1"/>
              </p:cNvSpPr>
              <p:nvPr/>
            </p:nvSpPr>
            <p:spPr bwMode="auto">
              <a:xfrm>
                <a:off x="6781" y="2186"/>
                <a:ext cx="36" cy="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2" name="Freeform 337"/>
              <p:cNvSpPr>
                <a:spLocks/>
              </p:cNvSpPr>
              <p:nvPr/>
            </p:nvSpPr>
            <p:spPr bwMode="auto">
              <a:xfrm>
                <a:off x="6515" y="2278"/>
                <a:ext cx="30" cy="21"/>
              </a:xfrm>
              <a:custGeom>
                <a:avLst/>
                <a:gdLst>
                  <a:gd name="T0" fmla="*/ 30 w 30"/>
                  <a:gd name="T1" fmla="*/ 1 h 21"/>
                  <a:gd name="T2" fmla="*/ 30 w 30"/>
                  <a:gd name="T3" fmla="*/ 21 h 21"/>
                  <a:gd name="T4" fmla="*/ 0 w 30"/>
                  <a:gd name="T5" fmla="*/ 20 h 21"/>
                  <a:gd name="T6" fmla="*/ 0 w 30"/>
                  <a:gd name="T7" fmla="*/ 0 h 21"/>
                  <a:gd name="T8" fmla="*/ 30 w 30"/>
                  <a:gd name="T9" fmla="*/ 1 h 21"/>
                </a:gdLst>
                <a:ahLst/>
                <a:cxnLst>
                  <a:cxn ang="0">
                    <a:pos x="T0" y="T1"/>
                  </a:cxn>
                  <a:cxn ang="0">
                    <a:pos x="T2" y="T3"/>
                  </a:cxn>
                  <a:cxn ang="0">
                    <a:pos x="T4" y="T5"/>
                  </a:cxn>
                  <a:cxn ang="0">
                    <a:pos x="T6" y="T7"/>
                  </a:cxn>
                  <a:cxn ang="0">
                    <a:pos x="T8" y="T9"/>
                  </a:cxn>
                </a:cxnLst>
                <a:rect l="0" t="0" r="r" b="b"/>
                <a:pathLst>
                  <a:path w="30" h="21">
                    <a:moveTo>
                      <a:pt x="30" y="1"/>
                    </a:moveTo>
                    <a:lnTo>
                      <a:pt x="30" y="21"/>
                    </a:lnTo>
                    <a:lnTo>
                      <a:pt x="0" y="20"/>
                    </a:lnTo>
                    <a:lnTo>
                      <a:pt x="0" y="0"/>
                    </a:lnTo>
                    <a:lnTo>
                      <a:pt x="30"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3" name="Freeform 338"/>
              <p:cNvSpPr>
                <a:spLocks/>
              </p:cNvSpPr>
              <p:nvPr/>
            </p:nvSpPr>
            <p:spPr bwMode="auto">
              <a:xfrm>
                <a:off x="6515" y="2306"/>
                <a:ext cx="50" cy="22"/>
              </a:xfrm>
              <a:custGeom>
                <a:avLst/>
                <a:gdLst>
                  <a:gd name="T0" fmla="*/ 50 w 50"/>
                  <a:gd name="T1" fmla="*/ 3 h 22"/>
                  <a:gd name="T2" fmla="*/ 50 w 50"/>
                  <a:gd name="T3" fmla="*/ 22 h 22"/>
                  <a:gd name="T4" fmla="*/ 0 w 50"/>
                  <a:gd name="T5" fmla="*/ 20 h 22"/>
                  <a:gd name="T6" fmla="*/ 0 w 50"/>
                  <a:gd name="T7" fmla="*/ 0 h 22"/>
                  <a:gd name="T8" fmla="*/ 50 w 50"/>
                  <a:gd name="T9" fmla="*/ 3 h 22"/>
                </a:gdLst>
                <a:ahLst/>
                <a:cxnLst>
                  <a:cxn ang="0">
                    <a:pos x="T0" y="T1"/>
                  </a:cxn>
                  <a:cxn ang="0">
                    <a:pos x="T2" y="T3"/>
                  </a:cxn>
                  <a:cxn ang="0">
                    <a:pos x="T4" y="T5"/>
                  </a:cxn>
                  <a:cxn ang="0">
                    <a:pos x="T6" y="T7"/>
                  </a:cxn>
                  <a:cxn ang="0">
                    <a:pos x="T8" y="T9"/>
                  </a:cxn>
                </a:cxnLst>
                <a:rect l="0" t="0" r="r" b="b"/>
                <a:pathLst>
                  <a:path w="50" h="22">
                    <a:moveTo>
                      <a:pt x="50" y="3"/>
                    </a:moveTo>
                    <a:lnTo>
                      <a:pt x="50" y="22"/>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4" name="Freeform 339"/>
              <p:cNvSpPr>
                <a:spLocks/>
              </p:cNvSpPr>
              <p:nvPr/>
            </p:nvSpPr>
            <p:spPr bwMode="auto">
              <a:xfrm>
                <a:off x="6515" y="2222"/>
                <a:ext cx="63" cy="20"/>
              </a:xfrm>
              <a:custGeom>
                <a:avLst/>
                <a:gdLst>
                  <a:gd name="T0" fmla="*/ 63 w 63"/>
                  <a:gd name="T1" fmla="*/ 0 h 20"/>
                  <a:gd name="T2" fmla="*/ 63 w 63"/>
                  <a:gd name="T3" fmla="*/ 20 h 20"/>
                  <a:gd name="T4" fmla="*/ 0 w 63"/>
                  <a:gd name="T5" fmla="*/ 20 h 20"/>
                  <a:gd name="T6" fmla="*/ 0 w 63"/>
                  <a:gd name="T7" fmla="*/ 1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1"/>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5" name="Rectangle 340"/>
              <p:cNvSpPr>
                <a:spLocks noChangeArrowheads="1"/>
              </p:cNvSpPr>
              <p:nvPr/>
            </p:nvSpPr>
            <p:spPr bwMode="auto">
              <a:xfrm>
                <a:off x="6578" y="2222"/>
                <a:ext cx="26" cy="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6" name="Freeform 341"/>
              <p:cNvSpPr>
                <a:spLocks/>
              </p:cNvSpPr>
              <p:nvPr/>
            </p:nvSpPr>
            <p:spPr bwMode="auto">
              <a:xfrm>
                <a:off x="6515" y="2162"/>
                <a:ext cx="101" cy="25"/>
              </a:xfrm>
              <a:custGeom>
                <a:avLst/>
                <a:gdLst>
                  <a:gd name="T0" fmla="*/ 101 w 101"/>
                  <a:gd name="T1" fmla="*/ 0 h 25"/>
                  <a:gd name="T2" fmla="*/ 101 w 101"/>
                  <a:gd name="T3" fmla="*/ 21 h 25"/>
                  <a:gd name="T4" fmla="*/ 99 w 101"/>
                  <a:gd name="T5" fmla="*/ 21 h 25"/>
                  <a:gd name="T6" fmla="*/ 0 w 101"/>
                  <a:gd name="T7" fmla="*/ 25 h 25"/>
                  <a:gd name="T8" fmla="*/ 0 w 101"/>
                  <a:gd name="T9" fmla="*/ 5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5"/>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7" name="Freeform 342"/>
              <p:cNvSpPr>
                <a:spLocks/>
              </p:cNvSpPr>
              <p:nvPr/>
            </p:nvSpPr>
            <p:spPr bwMode="auto">
              <a:xfrm>
                <a:off x="6565" y="2309"/>
                <a:ext cx="74" cy="22"/>
              </a:xfrm>
              <a:custGeom>
                <a:avLst/>
                <a:gdLst>
                  <a:gd name="T0" fmla="*/ 74 w 74"/>
                  <a:gd name="T1" fmla="*/ 3 h 22"/>
                  <a:gd name="T2" fmla="*/ 74 w 74"/>
                  <a:gd name="T3" fmla="*/ 22 h 22"/>
                  <a:gd name="T4" fmla="*/ 0 w 74"/>
                  <a:gd name="T5" fmla="*/ 19 h 22"/>
                  <a:gd name="T6" fmla="*/ 0 w 74"/>
                  <a:gd name="T7" fmla="*/ 0 h 22"/>
                  <a:gd name="T8" fmla="*/ 74 w 74"/>
                  <a:gd name="T9" fmla="*/ 3 h 22"/>
                </a:gdLst>
                <a:ahLst/>
                <a:cxnLst>
                  <a:cxn ang="0">
                    <a:pos x="T0" y="T1"/>
                  </a:cxn>
                  <a:cxn ang="0">
                    <a:pos x="T2" y="T3"/>
                  </a:cxn>
                  <a:cxn ang="0">
                    <a:pos x="T4" y="T5"/>
                  </a:cxn>
                  <a:cxn ang="0">
                    <a:pos x="T6" y="T7"/>
                  </a:cxn>
                  <a:cxn ang="0">
                    <a:pos x="T8" y="T9"/>
                  </a:cxn>
                </a:cxnLst>
                <a:rect l="0" t="0" r="r" b="b"/>
                <a:pathLst>
                  <a:path w="74" h="22">
                    <a:moveTo>
                      <a:pt x="74" y="3"/>
                    </a:moveTo>
                    <a:lnTo>
                      <a:pt x="74" y="22"/>
                    </a:lnTo>
                    <a:lnTo>
                      <a:pt x="0" y="19"/>
                    </a:lnTo>
                    <a:lnTo>
                      <a:pt x="0" y="0"/>
                    </a:lnTo>
                    <a:lnTo>
                      <a:pt x="74"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8" name="Freeform 343"/>
              <p:cNvSpPr>
                <a:spLocks/>
              </p:cNvSpPr>
              <p:nvPr/>
            </p:nvSpPr>
            <p:spPr bwMode="auto">
              <a:xfrm>
                <a:off x="6515" y="2250"/>
                <a:ext cx="129" cy="21"/>
              </a:xfrm>
              <a:custGeom>
                <a:avLst/>
                <a:gdLst>
                  <a:gd name="T0" fmla="*/ 129 w 129"/>
                  <a:gd name="T1" fmla="*/ 1 h 21"/>
                  <a:gd name="T2" fmla="*/ 129 w 129"/>
                  <a:gd name="T3" fmla="*/ 21 h 21"/>
                  <a:gd name="T4" fmla="*/ 0 w 129"/>
                  <a:gd name="T5" fmla="*/ 20 h 21"/>
                  <a:gd name="T6" fmla="*/ 0 w 129"/>
                  <a:gd name="T7" fmla="*/ 0 h 21"/>
                  <a:gd name="T8" fmla="*/ 129 w 129"/>
                  <a:gd name="T9" fmla="*/ 1 h 21"/>
                </a:gdLst>
                <a:ahLst/>
                <a:cxnLst>
                  <a:cxn ang="0">
                    <a:pos x="T0" y="T1"/>
                  </a:cxn>
                  <a:cxn ang="0">
                    <a:pos x="T2" y="T3"/>
                  </a:cxn>
                  <a:cxn ang="0">
                    <a:pos x="T4" y="T5"/>
                  </a:cxn>
                  <a:cxn ang="0">
                    <a:pos x="T6" y="T7"/>
                  </a:cxn>
                  <a:cxn ang="0">
                    <a:pos x="T8" y="T9"/>
                  </a:cxn>
                </a:cxnLst>
                <a:rect l="0" t="0" r="r" b="b"/>
                <a:pathLst>
                  <a:path w="129" h="21">
                    <a:moveTo>
                      <a:pt x="129" y="1"/>
                    </a:moveTo>
                    <a:lnTo>
                      <a:pt x="129" y="21"/>
                    </a:lnTo>
                    <a:lnTo>
                      <a:pt x="0" y="20"/>
                    </a:lnTo>
                    <a:lnTo>
                      <a:pt x="0" y="0"/>
                    </a:lnTo>
                    <a:lnTo>
                      <a:pt x="129"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9" name="Freeform 344"/>
              <p:cNvSpPr>
                <a:spLocks/>
              </p:cNvSpPr>
              <p:nvPr/>
            </p:nvSpPr>
            <p:spPr bwMode="auto">
              <a:xfrm>
                <a:off x="6644" y="2251"/>
                <a:ext cx="85" cy="21"/>
              </a:xfrm>
              <a:custGeom>
                <a:avLst/>
                <a:gdLst>
                  <a:gd name="T0" fmla="*/ 85 w 85"/>
                  <a:gd name="T1" fmla="*/ 0 h 21"/>
                  <a:gd name="T2" fmla="*/ 85 w 85"/>
                  <a:gd name="T3" fmla="*/ 21 h 21"/>
                  <a:gd name="T4" fmla="*/ 0 w 85"/>
                  <a:gd name="T5" fmla="*/ 20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20"/>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0" name="Freeform 345"/>
              <p:cNvSpPr>
                <a:spLocks/>
              </p:cNvSpPr>
              <p:nvPr/>
            </p:nvSpPr>
            <p:spPr bwMode="auto">
              <a:xfrm>
                <a:off x="6515" y="2186"/>
                <a:ext cx="266" cy="28"/>
              </a:xfrm>
              <a:custGeom>
                <a:avLst/>
                <a:gdLst>
                  <a:gd name="T0" fmla="*/ 266 w 266"/>
                  <a:gd name="T1" fmla="*/ 0 h 28"/>
                  <a:gd name="T2" fmla="*/ 266 w 266"/>
                  <a:gd name="T3" fmla="*/ 22 h 28"/>
                  <a:gd name="T4" fmla="*/ 0 w 266"/>
                  <a:gd name="T5" fmla="*/ 28 h 28"/>
                  <a:gd name="T6" fmla="*/ 0 w 266"/>
                  <a:gd name="T7" fmla="*/ 9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9"/>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1" name="Freeform 346"/>
              <p:cNvSpPr>
                <a:spLocks/>
              </p:cNvSpPr>
              <p:nvPr/>
            </p:nvSpPr>
            <p:spPr bwMode="auto">
              <a:xfrm>
                <a:off x="6545" y="2279"/>
                <a:ext cx="75" cy="21"/>
              </a:xfrm>
              <a:custGeom>
                <a:avLst/>
                <a:gdLst>
                  <a:gd name="T0" fmla="*/ 75 w 75"/>
                  <a:gd name="T1" fmla="*/ 2 h 21"/>
                  <a:gd name="T2" fmla="*/ 75 w 75"/>
                  <a:gd name="T3" fmla="*/ 21 h 21"/>
                  <a:gd name="T4" fmla="*/ 0 w 75"/>
                  <a:gd name="T5" fmla="*/ 20 h 21"/>
                  <a:gd name="T6" fmla="*/ 0 w 75"/>
                  <a:gd name="T7" fmla="*/ 0 h 21"/>
                  <a:gd name="T8" fmla="*/ 75 w 75"/>
                  <a:gd name="T9" fmla="*/ 2 h 21"/>
                </a:gdLst>
                <a:ahLst/>
                <a:cxnLst>
                  <a:cxn ang="0">
                    <a:pos x="T0" y="T1"/>
                  </a:cxn>
                  <a:cxn ang="0">
                    <a:pos x="T2" y="T3"/>
                  </a:cxn>
                  <a:cxn ang="0">
                    <a:pos x="T4" y="T5"/>
                  </a:cxn>
                  <a:cxn ang="0">
                    <a:pos x="T6" y="T7"/>
                  </a:cxn>
                  <a:cxn ang="0">
                    <a:pos x="T8" y="T9"/>
                  </a:cxn>
                </a:cxnLst>
                <a:rect l="0" t="0" r="r" b="b"/>
                <a:pathLst>
                  <a:path w="75" h="21">
                    <a:moveTo>
                      <a:pt x="75" y="2"/>
                    </a:moveTo>
                    <a:lnTo>
                      <a:pt x="75" y="21"/>
                    </a:lnTo>
                    <a:lnTo>
                      <a:pt x="0" y="20"/>
                    </a:lnTo>
                    <a:lnTo>
                      <a:pt x="0" y="0"/>
                    </a:lnTo>
                    <a:lnTo>
                      <a:pt x="75"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2" name="Freeform 347"/>
              <p:cNvSpPr>
                <a:spLocks/>
              </p:cNvSpPr>
              <p:nvPr/>
            </p:nvSpPr>
            <p:spPr bwMode="auto">
              <a:xfrm>
                <a:off x="6614" y="2159"/>
                <a:ext cx="56" cy="24"/>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3" name="Freeform 348"/>
              <p:cNvSpPr>
                <a:spLocks/>
              </p:cNvSpPr>
              <p:nvPr/>
            </p:nvSpPr>
            <p:spPr bwMode="auto">
              <a:xfrm>
                <a:off x="6116" y="2216"/>
                <a:ext cx="313" cy="96"/>
              </a:xfrm>
              <a:custGeom>
                <a:avLst/>
                <a:gdLst>
                  <a:gd name="T0" fmla="*/ 1 w 313"/>
                  <a:gd name="T1" fmla="*/ 96 h 96"/>
                  <a:gd name="T2" fmla="*/ 0 w 313"/>
                  <a:gd name="T3" fmla="*/ 90 h 96"/>
                  <a:gd name="T4" fmla="*/ 67 w 313"/>
                  <a:gd name="T5" fmla="*/ 73 h 96"/>
                  <a:gd name="T6" fmla="*/ 123 w 313"/>
                  <a:gd name="T7" fmla="*/ 40 h 96"/>
                  <a:gd name="T8" fmla="*/ 190 w 313"/>
                  <a:gd name="T9" fmla="*/ 37 h 96"/>
                  <a:gd name="T10" fmla="*/ 245 w 313"/>
                  <a:gd name="T11" fmla="*/ 3 h 96"/>
                  <a:gd name="T12" fmla="*/ 313 w 313"/>
                  <a:gd name="T13" fmla="*/ 0 h 96"/>
                  <a:gd name="T14" fmla="*/ 313 w 313"/>
                  <a:gd name="T15" fmla="*/ 6 h 96"/>
                  <a:gd name="T16" fmla="*/ 246 w 313"/>
                  <a:gd name="T17" fmla="*/ 9 h 96"/>
                  <a:gd name="T18" fmla="*/ 191 w 313"/>
                  <a:gd name="T19" fmla="*/ 42 h 96"/>
                  <a:gd name="T20" fmla="*/ 124 w 313"/>
                  <a:gd name="T21" fmla="*/ 45 h 96"/>
                  <a:gd name="T22" fmla="*/ 70 w 313"/>
                  <a:gd name="T23" fmla="*/ 79 h 96"/>
                  <a:gd name="T24" fmla="*/ 1 w 313"/>
                  <a:gd name="T2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96">
                    <a:moveTo>
                      <a:pt x="1" y="96"/>
                    </a:moveTo>
                    <a:lnTo>
                      <a:pt x="0" y="90"/>
                    </a:lnTo>
                    <a:lnTo>
                      <a:pt x="67" y="73"/>
                    </a:lnTo>
                    <a:lnTo>
                      <a:pt x="123" y="40"/>
                    </a:lnTo>
                    <a:lnTo>
                      <a:pt x="190" y="37"/>
                    </a:lnTo>
                    <a:lnTo>
                      <a:pt x="245" y="3"/>
                    </a:lnTo>
                    <a:lnTo>
                      <a:pt x="313" y="0"/>
                    </a:lnTo>
                    <a:lnTo>
                      <a:pt x="313" y="6"/>
                    </a:lnTo>
                    <a:lnTo>
                      <a:pt x="246" y="9"/>
                    </a:lnTo>
                    <a:lnTo>
                      <a:pt x="191" y="42"/>
                    </a:lnTo>
                    <a:lnTo>
                      <a:pt x="124" y="45"/>
                    </a:lnTo>
                    <a:lnTo>
                      <a:pt x="70" y="79"/>
                    </a:lnTo>
                    <a:lnTo>
                      <a:pt x="1" y="9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4" name="Freeform 349"/>
              <p:cNvSpPr>
                <a:spLocks/>
              </p:cNvSpPr>
              <p:nvPr/>
            </p:nvSpPr>
            <p:spPr bwMode="auto">
              <a:xfrm>
                <a:off x="6113" y="2180"/>
                <a:ext cx="234" cy="133"/>
              </a:xfrm>
              <a:custGeom>
                <a:avLst/>
                <a:gdLst>
                  <a:gd name="T0" fmla="*/ 3 w 234"/>
                  <a:gd name="T1" fmla="*/ 133 h 133"/>
                  <a:gd name="T2" fmla="*/ 0 w 234"/>
                  <a:gd name="T3" fmla="*/ 127 h 133"/>
                  <a:gd name="T4" fmla="*/ 54 w 234"/>
                  <a:gd name="T5" fmla="*/ 102 h 133"/>
                  <a:gd name="T6" fmla="*/ 88 w 234"/>
                  <a:gd name="T7" fmla="*/ 63 h 133"/>
                  <a:gd name="T8" fmla="*/ 144 w 234"/>
                  <a:gd name="T9" fmla="*/ 52 h 133"/>
                  <a:gd name="T10" fmla="*/ 178 w 234"/>
                  <a:gd name="T11" fmla="*/ 13 h 133"/>
                  <a:gd name="T12" fmla="*/ 234 w 234"/>
                  <a:gd name="T13" fmla="*/ 0 h 133"/>
                  <a:gd name="T14" fmla="*/ 234 w 234"/>
                  <a:gd name="T15" fmla="*/ 6 h 133"/>
                  <a:gd name="T16" fmla="*/ 180 w 234"/>
                  <a:gd name="T17" fmla="*/ 17 h 133"/>
                  <a:gd name="T18" fmla="*/ 147 w 234"/>
                  <a:gd name="T19" fmla="*/ 56 h 133"/>
                  <a:gd name="T20" fmla="*/ 91 w 234"/>
                  <a:gd name="T21" fmla="*/ 67 h 133"/>
                  <a:gd name="T22" fmla="*/ 59 w 234"/>
                  <a:gd name="T23" fmla="*/ 106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7"/>
                    </a:lnTo>
                    <a:lnTo>
                      <a:pt x="54" y="102"/>
                    </a:lnTo>
                    <a:lnTo>
                      <a:pt x="88" y="63"/>
                    </a:lnTo>
                    <a:lnTo>
                      <a:pt x="144" y="52"/>
                    </a:lnTo>
                    <a:lnTo>
                      <a:pt x="178" y="13"/>
                    </a:lnTo>
                    <a:lnTo>
                      <a:pt x="234" y="0"/>
                    </a:lnTo>
                    <a:lnTo>
                      <a:pt x="234" y="6"/>
                    </a:lnTo>
                    <a:lnTo>
                      <a:pt x="180" y="17"/>
                    </a:lnTo>
                    <a:lnTo>
                      <a:pt x="147" y="56"/>
                    </a:lnTo>
                    <a:lnTo>
                      <a:pt x="91" y="67"/>
                    </a:lnTo>
                    <a:lnTo>
                      <a:pt x="59" y="106"/>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5" name="Freeform 350"/>
              <p:cNvSpPr>
                <a:spLocks/>
              </p:cNvSpPr>
              <p:nvPr/>
            </p:nvSpPr>
            <p:spPr bwMode="auto">
              <a:xfrm>
                <a:off x="6117" y="2249"/>
                <a:ext cx="251" cy="63"/>
              </a:xfrm>
              <a:custGeom>
                <a:avLst/>
                <a:gdLst>
                  <a:gd name="T0" fmla="*/ 1 w 251"/>
                  <a:gd name="T1" fmla="*/ 63 h 63"/>
                  <a:gd name="T2" fmla="*/ 0 w 251"/>
                  <a:gd name="T3" fmla="*/ 57 h 63"/>
                  <a:gd name="T4" fmla="*/ 53 w 251"/>
                  <a:gd name="T5" fmla="*/ 49 h 63"/>
                  <a:gd name="T6" fmla="*/ 98 w 251"/>
                  <a:gd name="T7" fmla="*/ 22 h 63"/>
                  <a:gd name="T8" fmla="*/ 151 w 251"/>
                  <a:gd name="T9" fmla="*/ 28 h 63"/>
                  <a:gd name="T10" fmla="*/ 196 w 251"/>
                  <a:gd name="T11" fmla="*/ 0 h 63"/>
                  <a:gd name="T12" fmla="*/ 251 w 251"/>
                  <a:gd name="T13" fmla="*/ 5 h 63"/>
                  <a:gd name="T14" fmla="*/ 249 w 251"/>
                  <a:gd name="T15" fmla="*/ 11 h 63"/>
                  <a:gd name="T16" fmla="*/ 197 w 251"/>
                  <a:gd name="T17" fmla="*/ 5 h 63"/>
                  <a:gd name="T18" fmla="*/ 153 w 251"/>
                  <a:gd name="T19" fmla="*/ 33 h 63"/>
                  <a:gd name="T20" fmla="*/ 99 w 251"/>
                  <a:gd name="T21" fmla="*/ 28 h 63"/>
                  <a:gd name="T22" fmla="*/ 55 w 251"/>
                  <a:gd name="T23" fmla="*/ 54 h 63"/>
                  <a:gd name="T24" fmla="*/ 1 w 251"/>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63">
                    <a:moveTo>
                      <a:pt x="1" y="63"/>
                    </a:moveTo>
                    <a:lnTo>
                      <a:pt x="0" y="57"/>
                    </a:lnTo>
                    <a:lnTo>
                      <a:pt x="53" y="49"/>
                    </a:lnTo>
                    <a:lnTo>
                      <a:pt x="98" y="22"/>
                    </a:lnTo>
                    <a:lnTo>
                      <a:pt x="151" y="28"/>
                    </a:lnTo>
                    <a:lnTo>
                      <a:pt x="196" y="0"/>
                    </a:lnTo>
                    <a:lnTo>
                      <a:pt x="251" y="5"/>
                    </a:lnTo>
                    <a:lnTo>
                      <a:pt x="249" y="11"/>
                    </a:lnTo>
                    <a:lnTo>
                      <a:pt x="197" y="5"/>
                    </a:lnTo>
                    <a:lnTo>
                      <a:pt x="153" y="33"/>
                    </a:lnTo>
                    <a:lnTo>
                      <a:pt x="99" y="28"/>
                    </a:lnTo>
                    <a:lnTo>
                      <a:pt x="55" y="54"/>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6" name="Rectangle 351"/>
              <p:cNvSpPr>
                <a:spLocks noChangeArrowheads="1"/>
              </p:cNvSpPr>
              <p:nvPr/>
            </p:nvSpPr>
            <p:spPr bwMode="auto">
              <a:xfrm>
                <a:off x="6114" y="2169"/>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7" name="Rectangle 352"/>
              <p:cNvSpPr>
                <a:spLocks noChangeArrowheads="1"/>
              </p:cNvSpPr>
              <p:nvPr/>
            </p:nvSpPr>
            <p:spPr bwMode="auto">
              <a:xfrm>
                <a:off x="6114" y="2194"/>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8" name="Rectangle 353"/>
              <p:cNvSpPr>
                <a:spLocks noChangeArrowheads="1"/>
              </p:cNvSpPr>
              <p:nvPr/>
            </p:nvSpPr>
            <p:spPr bwMode="auto">
              <a:xfrm>
                <a:off x="6114" y="2221"/>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9" name="Rectangle 354"/>
              <p:cNvSpPr>
                <a:spLocks noChangeArrowheads="1"/>
              </p:cNvSpPr>
              <p:nvPr/>
            </p:nvSpPr>
            <p:spPr bwMode="auto">
              <a:xfrm>
                <a:off x="6114" y="2246"/>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0" name="Rectangle 355"/>
              <p:cNvSpPr>
                <a:spLocks noChangeArrowheads="1"/>
              </p:cNvSpPr>
              <p:nvPr/>
            </p:nvSpPr>
            <p:spPr bwMode="auto">
              <a:xfrm>
                <a:off x="6114" y="2272"/>
                <a:ext cx="21"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1" name="Rectangle 356"/>
              <p:cNvSpPr>
                <a:spLocks noChangeArrowheads="1"/>
              </p:cNvSpPr>
              <p:nvPr/>
            </p:nvSpPr>
            <p:spPr bwMode="auto">
              <a:xfrm>
                <a:off x="6114" y="2320"/>
                <a:ext cx="315"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2" name="Freeform 357"/>
              <p:cNvSpPr>
                <a:spLocks/>
              </p:cNvSpPr>
              <p:nvPr/>
            </p:nvSpPr>
            <p:spPr bwMode="auto">
              <a:xfrm>
                <a:off x="5735" y="2473"/>
                <a:ext cx="101" cy="42"/>
              </a:xfrm>
              <a:custGeom>
                <a:avLst/>
                <a:gdLst>
                  <a:gd name="T0" fmla="*/ 101 w 101"/>
                  <a:gd name="T1" fmla="*/ 42 h 42"/>
                  <a:gd name="T2" fmla="*/ 101 w 101"/>
                  <a:gd name="T3" fmla="*/ 30 h 42"/>
                  <a:gd name="T4" fmla="*/ 0 w 101"/>
                  <a:gd name="T5" fmla="*/ 0 h 42"/>
                  <a:gd name="T6" fmla="*/ 0 w 101"/>
                  <a:gd name="T7" fmla="*/ 15 h 42"/>
                  <a:gd name="T8" fmla="*/ 101 w 101"/>
                  <a:gd name="T9" fmla="*/ 42 h 42"/>
                </a:gdLst>
                <a:ahLst/>
                <a:cxnLst>
                  <a:cxn ang="0">
                    <a:pos x="T0" y="T1"/>
                  </a:cxn>
                  <a:cxn ang="0">
                    <a:pos x="T2" y="T3"/>
                  </a:cxn>
                  <a:cxn ang="0">
                    <a:pos x="T4" y="T5"/>
                  </a:cxn>
                  <a:cxn ang="0">
                    <a:pos x="T6" y="T7"/>
                  </a:cxn>
                  <a:cxn ang="0">
                    <a:pos x="T8" y="T9"/>
                  </a:cxn>
                </a:cxnLst>
                <a:rect l="0" t="0" r="r" b="b"/>
                <a:pathLst>
                  <a:path w="101" h="42">
                    <a:moveTo>
                      <a:pt x="101" y="42"/>
                    </a:moveTo>
                    <a:lnTo>
                      <a:pt x="101" y="30"/>
                    </a:lnTo>
                    <a:lnTo>
                      <a:pt x="0" y="0"/>
                    </a:lnTo>
                    <a:lnTo>
                      <a:pt x="0" y="15"/>
                    </a:lnTo>
                    <a:lnTo>
                      <a:pt x="10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3" name="Freeform 358"/>
              <p:cNvSpPr>
                <a:spLocks/>
              </p:cNvSpPr>
              <p:nvPr/>
            </p:nvSpPr>
            <p:spPr bwMode="auto">
              <a:xfrm>
                <a:off x="5735" y="2438"/>
                <a:ext cx="368" cy="77"/>
              </a:xfrm>
              <a:custGeom>
                <a:avLst/>
                <a:gdLst>
                  <a:gd name="T0" fmla="*/ 368 w 368"/>
                  <a:gd name="T1" fmla="*/ 26 h 77"/>
                  <a:gd name="T2" fmla="*/ 368 w 368"/>
                  <a:gd name="T3" fmla="*/ 26 h 77"/>
                  <a:gd name="T4" fmla="*/ 368 w 368"/>
                  <a:gd name="T5" fmla="*/ 26 h 77"/>
                  <a:gd name="T6" fmla="*/ 267 w 368"/>
                  <a:gd name="T7" fmla="*/ 0 h 77"/>
                  <a:gd name="T8" fmla="*/ 0 w 368"/>
                  <a:gd name="T9" fmla="*/ 35 h 77"/>
                  <a:gd name="T10" fmla="*/ 101 w 368"/>
                  <a:gd name="T11" fmla="*/ 65 h 77"/>
                  <a:gd name="T12" fmla="*/ 101 w 368"/>
                  <a:gd name="T13" fmla="*/ 77 h 77"/>
                  <a:gd name="T14" fmla="*/ 368 w 368"/>
                  <a:gd name="T15" fmla="*/ 32 h 77"/>
                  <a:gd name="T16" fmla="*/ 368 w 368"/>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6"/>
                    </a:moveTo>
                    <a:lnTo>
                      <a:pt x="368" y="26"/>
                    </a:lnTo>
                    <a:lnTo>
                      <a:pt x="368" y="26"/>
                    </a:lnTo>
                    <a:lnTo>
                      <a:pt x="267" y="0"/>
                    </a:lnTo>
                    <a:lnTo>
                      <a:pt x="0" y="35"/>
                    </a:lnTo>
                    <a:lnTo>
                      <a:pt x="101" y="65"/>
                    </a:lnTo>
                    <a:lnTo>
                      <a:pt x="101" y="77"/>
                    </a:lnTo>
                    <a:lnTo>
                      <a:pt x="368" y="32"/>
                    </a:lnTo>
                    <a:lnTo>
                      <a:pt x="36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4" name="Freeform 359"/>
              <p:cNvSpPr>
                <a:spLocks/>
              </p:cNvSpPr>
              <p:nvPr/>
            </p:nvSpPr>
            <p:spPr bwMode="auto">
              <a:xfrm>
                <a:off x="6704" y="2473"/>
                <a:ext cx="102" cy="42"/>
              </a:xfrm>
              <a:custGeom>
                <a:avLst/>
                <a:gdLst>
                  <a:gd name="T0" fmla="*/ 1 w 102"/>
                  <a:gd name="T1" fmla="*/ 42 h 42"/>
                  <a:gd name="T2" fmla="*/ 0 w 102"/>
                  <a:gd name="T3" fmla="*/ 30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0"/>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5" name="Freeform 360"/>
              <p:cNvSpPr>
                <a:spLocks/>
              </p:cNvSpPr>
              <p:nvPr/>
            </p:nvSpPr>
            <p:spPr bwMode="auto">
              <a:xfrm>
                <a:off x="6436" y="2438"/>
                <a:ext cx="369" cy="77"/>
              </a:xfrm>
              <a:custGeom>
                <a:avLst/>
                <a:gdLst>
                  <a:gd name="T0" fmla="*/ 0 w 369"/>
                  <a:gd name="T1" fmla="*/ 26 h 77"/>
                  <a:gd name="T2" fmla="*/ 0 w 369"/>
                  <a:gd name="T3" fmla="*/ 26 h 77"/>
                  <a:gd name="T4" fmla="*/ 0 w 369"/>
                  <a:gd name="T5" fmla="*/ 26 h 77"/>
                  <a:gd name="T6" fmla="*/ 100 w 369"/>
                  <a:gd name="T7" fmla="*/ 0 h 77"/>
                  <a:gd name="T8" fmla="*/ 369 w 369"/>
                  <a:gd name="T9" fmla="*/ 35 h 77"/>
                  <a:gd name="T10" fmla="*/ 268 w 369"/>
                  <a:gd name="T11" fmla="*/ 65 h 77"/>
                  <a:gd name="T12" fmla="*/ 269 w 369"/>
                  <a:gd name="T13" fmla="*/ 77 h 77"/>
                  <a:gd name="T14" fmla="*/ 0 w 369"/>
                  <a:gd name="T15" fmla="*/ 32 h 77"/>
                  <a:gd name="T16" fmla="*/ 0 w 369"/>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77">
                    <a:moveTo>
                      <a:pt x="0" y="26"/>
                    </a:moveTo>
                    <a:lnTo>
                      <a:pt x="0" y="26"/>
                    </a:lnTo>
                    <a:lnTo>
                      <a:pt x="0" y="26"/>
                    </a:lnTo>
                    <a:lnTo>
                      <a:pt x="100" y="0"/>
                    </a:lnTo>
                    <a:lnTo>
                      <a:pt x="369" y="35"/>
                    </a:lnTo>
                    <a:lnTo>
                      <a:pt x="268" y="65"/>
                    </a:lnTo>
                    <a:lnTo>
                      <a:pt x="269" y="77"/>
                    </a:lnTo>
                    <a:lnTo>
                      <a:pt x="0" y="32"/>
                    </a:lnTo>
                    <a:lnTo>
                      <a:pt x="0"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6" name="Freeform 361"/>
              <p:cNvSpPr>
                <a:spLocks/>
              </p:cNvSpPr>
              <p:nvPr/>
            </p:nvSpPr>
            <p:spPr bwMode="auto">
              <a:xfrm>
                <a:off x="6103" y="2425"/>
                <a:ext cx="28" cy="43"/>
              </a:xfrm>
              <a:custGeom>
                <a:avLst/>
                <a:gdLst>
                  <a:gd name="T0" fmla="*/ 28 w 28"/>
                  <a:gd name="T1" fmla="*/ 43 h 43"/>
                  <a:gd name="T2" fmla="*/ 28 w 28"/>
                  <a:gd name="T3" fmla="*/ 32 h 43"/>
                  <a:gd name="T4" fmla="*/ 0 w 28"/>
                  <a:gd name="T5" fmla="*/ 0 h 43"/>
                  <a:gd name="T6" fmla="*/ 0 w 28"/>
                  <a:gd name="T7" fmla="*/ 17 h 43"/>
                  <a:gd name="T8" fmla="*/ 28 w 28"/>
                  <a:gd name="T9" fmla="*/ 43 h 43"/>
                </a:gdLst>
                <a:ahLst/>
                <a:cxnLst>
                  <a:cxn ang="0">
                    <a:pos x="T0" y="T1"/>
                  </a:cxn>
                  <a:cxn ang="0">
                    <a:pos x="T2" y="T3"/>
                  </a:cxn>
                  <a:cxn ang="0">
                    <a:pos x="T4" y="T5"/>
                  </a:cxn>
                  <a:cxn ang="0">
                    <a:pos x="T6" y="T7"/>
                  </a:cxn>
                  <a:cxn ang="0">
                    <a:pos x="T8" y="T9"/>
                  </a:cxn>
                </a:cxnLst>
                <a:rect l="0" t="0" r="r" b="b"/>
                <a:pathLst>
                  <a:path w="28" h="43">
                    <a:moveTo>
                      <a:pt x="28" y="43"/>
                    </a:moveTo>
                    <a:lnTo>
                      <a:pt x="28" y="32"/>
                    </a:lnTo>
                    <a:lnTo>
                      <a:pt x="0" y="0"/>
                    </a:lnTo>
                    <a:lnTo>
                      <a:pt x="0" y="17"/>
                    </a:lnTo>
                    <a:lnTo>
                      <a:pt x="28"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7" name="Freeform 362"/>
              <p:cNvSpPr>
                <a:spLocks/>
              </p:cNvSpPr>
              <p:nvPr/>
            </p:nvSpPr>
            <p:spPr bwMode="auto">
              <a:xfrm>
                <a:off x="6407" y="2425"/>
                <a:ext cx="29" cy="43"/>
              </a:xfrm>
              <a:custGeom>
                <a:avLst/>
                <a:gdLst>
                  <a:gd name="T0" fmla="*/ 1 w 29"/>
                  <a:gd name="T1" fmla="*/ 43 h 43"/>
                  <a:gd name="T2" fmla="*/ 0 w 29"/>
                  <a:gd name="T3" fmla="*/ 32 h 43"/>
                  <a:gd name="T4" fmla="*/ 29 w 29"/>
                  <a:gd name="T5" fmla="*/ 0 h 43"/>
                  <a:gd name="T6" fmla="*/ 29 w 29"/>
                  <a:gd name="T7" fmla="*/ 17 h 43"/>
                  <a:gd name="T8" fmla="*/ 1 w 29"/>
                  <a:gd name="T9" fmla="*/ 43 h 43"/>
                </a:gdLst>
                <a:ahLst/>
                <a:cxnLst>
                  <a:cxn ang="0">
                    <a:pos x="T0" y="T1"/>
                  </a:cxn>
                  <a:cxn ang="0">
                    <a:pos x="T2" y="T3"/>
                  </a:cxn>
                  <a:cxn ang="0">
                    <a:pos x="T4" y="T5"/>
                  </a:cxn>
                  <a:cxn ang="0">
                    <a:pos x="T6" y="T7"/>
                  </a:cxn>
                  <a:cxn ang="0">
                    <a:pos x="T8" y="T9"/>
                  </a:cxn>
                </a:cxnLst>
                <a:rect l="0" t="0" r="r" b="b"/>
                <a:pathLst>
                  <a:path w="29" h="43">
                    <a:moveTo>
                      <a:pt x="1" y="43"/>
                    </a:moveTo>
                    <a:lnTo>
                      <a:pt x="0" y="32"/>
                    </a:lnTo>
                    <a:lnTo>
                      <a:pt x="29" y="0"/>
                    </a:lnTo>
                    <a:lnTo>
                      <a:pt x="29" y="17"/>
                    </a:lnTo>
                    <a:lnTo>
                      <a:pt x="1"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8" name="Freeform 363"/>
              <p:cNvSpPr>
                <a:spLocks/>
              </p:cNvSpPr>
              <p:nvPr/>
            </p:nvSpPr>
            <p:spPr bwMode="auto">
              <a:xfrm>
                <a:off x="6103" y="2425"/>
                <a:ext cx="333" cy="32"/>
              </a:xfrm>
              <a:custGeom>
                <a:avLst/>
                <a:gdLst>
                  <a:gd name="T0" fmla="*/ 304 w 333"/>
                  <a:gd name="T1" fmla="*/ 32 h 32"/>
                  <a:gd name="T2" fmla="*/ 28 w 333"/>
                  <a:gd name="T3" fmla="*/ 32 h 32"/>
                  <a:gd name="T4" fmla="*/ 0 w 333"/>
                  <a:gd name="T5" fmla="*/ 0 h 32"/>
                  <a:gd name="T6" fmla="*/ 333 w 333"/>
                  <a:gd name="T7" fmla="*/ 0 h 32"/>
                  <a:gd name="T8" fmla="*/ 304 w 333"/>
                  <a:gd name="T9" fmla="*/ 32 h 32"/>
                </a:gdLst>
                <a:ahLst/>
                <a:cxnLst>
                  <a:cxn ang="0">
                    <a:pos x="T0" y="T1"/>
                  </a:cxn>
                  <a:cxn ang="0">
                    <a:pos x="T2" y="T3"/>
                  </a:cxn>
                  <a:cxn ang="0">
                    <a:pos x="T4" y="T5"/>
                  </a:cxn>
                  <a:cxn ang="0">
                    <a:pos x="T6" y="T7"/>
                  </a:cxn>
                  <a:cxn ang="0">
                    <a:pos x="T8" y="T9"/>
                  </a:cxn>
                </a:cxnLst>
                <a:rect l="0" t="0" r="r" b="b"/>
                <a:pathLst>
                  <a:path w="333" h="32">
                    <a:moveTo>
                      <a:pt x="304" y="32"/>
                    </a:moveTo>
                    <a:lnTo>
                      <a:pt x="28" y="32"/>
                    </a:lnTo>
                    <a:lnTo>
                      <a:pt x="0" y="0"/>
                    </a:lnTo>
                    <a:lnTo>
                      <a:pt x="333" y="0"/>
                    </a:lnTo>
                    <a:lnTo>
                      <a:pt x="304" y="3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9" name="Freeform 364"/>
              <p:cNvSpPr>
                <a:spLocks/>
              </p:cNvSpPr>
              <p:nvPr/>
            </p:nvSpPr>
            <p:spPr bwMode="auto">
              <a:xfrm>
                <a:off x="6131" y="2457"/>
                <a:ext cx="277" cy="11"/>
              </a:xfrm>
              <a:custGeom>
                <a:avLst/>
                <a:gdLst>
                  <a:gd name="T0" fmla="*/ 276 w 277"/>
                  <a:gd name="T1" fmla="*/ 0 h 11"/>
                  <a:gd name="T2" fmla="*/ 0 w 277"/>
                  <a:gd name="T3" fmla="*/ 0 h 11"/>
                  <a:gd name="T4" fmla="*/ 0 w 277"/>
                  <a:gd name="T5" fmla="*/ 11 h 11"/>
                  <a:gd name="T6" fmla="*/ 277 w 277"/>
                  <a:gd name="T7" fmla="*/ 11 h 11"/>
                  <a:gd name="T8" fmla="*/ 276 w 277"/>
                  <a:gd name="T9" fmla="*/ 0 h 11"/>
                </a:gdLst>
                <a:ahLst/>
                <a:cxnLst>
                  <a:cxn ang="0">
                    <a:pos x="T0" y="T1"/>
                  </a:cxn>
                  <a:cxn ang="0">
                    <a:pos x="T2" y="T3"/>
                  </a:cxn>
                  <a:cxn ang="0">
                    <a:pos x="T4" y="T5"/>
                  </a:cxn>
                  <a:cxn ang="0">
                    <a:pos x="T6" y="T7"/>
                  </a:cxn>
                  <a:cxn ang="0">
                    <a:pos x="T8" y="T9"/>
                  </a:cxn>
                </a:cxnLst>
                <a:rect l="0" t="0" r="r" b="b"/>
                <a:pathLst>
                  <a:path w="277" h="11">
                    <a:moveTo>
                      <a:pt x="276" y="0"/>
                    </a:moveTo>
                    <a:lnTo>
                      <a:pt x="0" y="0"/>
                    </a:lnTo>
                    <a:lnTo>
                      <a:pt x="0" y="11"/>
                    </a:lnTo>
                    <a:lnTo>
                      <a:pt x="277" y="11"/>
                    </a:lnTo>
                    <a:lnTo>
                      <a:pt x="27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0" name="Freeform 365"/>
              <p:cNvSpPr>
                <a:spLocks/>
              </p:cNvSpPr>
              <p:nvPr/>
            </p:nvSpPr>
            <p:spPr bwMode="auto">
              <a:xfrm>
                <a:off x="6242" y="2481"/>
                <a:ext cx="61" cy="28"/>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1" name="Rectangle 366"/>
              <p:cNvSpPr>
                <a:spLocks noChangeArrowheads="1"/>
              </p:cNvSpPr>
              <p:nvPr/>
            </p:nvSpPr>
            <p:spPr bwMode="auto">
              <a:xfrm>
                <a:off x="6068" y="1863"/>
                <a:ext cx="407" cy="2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2" name="Rectangle 367"/>
              <p:cNvSpPr>
                <a:spLocks noChangeArrowheads="1"/>
              </p:cNvSpPr>
              <p:nvPr/>
            </p:nvSpPr>
            <p:spPr bwMode="auto">
              <a:xfrm>
                <a:off x="6068" y="1863"/>
                <a:ext cx="407"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3" name="Freeform 368"/>
              <p:cNvSpPr>
                <a:spLocks/>
              </p:cNvSpPr>
              <p:nvPr/>
            </p:nvSpPr>
            <p:spPr bwMode="auto">
              <a:xfrm>
                <a:off x="6272" y="1971"/>
                <a:ext cx="75" cy="8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4" name="Freeform 369"/>
              <p:cNvSpPr>
                <a:spLocks/>
              </p:cNvSpPr>
              <p:nvPr/>
            </p:nvSpPr>
            <p:spPr bwMode="auto">
              <a:xfrm>
                <a:off x="6242" y="1971"/>
                <a:ext cx="35" cy="8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5" name="Freeform 370"/>
              <p:cNvSpPr>
                <a:spLocks/>
              </p:cNvSpPr>
              <p:nvPr/>
            </p:nvSpPr>
            <p:spPr bwMode="auto">
              <a:xfrm>
                <a:off x="6272" y="1891"/>
                <a:ext cx="86" cy="107"/>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6" name="Freeform 371"/>
              <p:cNvSpPr>
                <a:spLocks/>
              </p:cNvSpPr>
              <p:nvPr/>
            </p:nvSpPr>
            <p:spPr bwMode="auto">
              <a:xfrm>
                <a:off x="6216" y="1971"/>
                <a:ext cx="56" cy="73"/>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7" name="Freeform 372"/>
              <p:cNvSpPr>
                <a:spLocks/>
              </p:cNvSpPr>
              <p:nvPr/>
            </p:nvSpPr>
            <p:spPr bwMode="auto">
              <a:xfrm>
                <a:off x="6249" y="1891"/>
                <a:ext cx="25" cy="8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8" name="Freeform 373"/>
              <p:cNvSpPr>
                <a:spLocks/>
              </p:cNvSpPr>
              <p:nvPr/>
            </p:nvSpPr>
            <p:spPr bwMode="auto">
              <a:xfrm>
                <a:off x="6186" y="1896"/>
                <a:ext cx="86" cy="131"/>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9" name="Freeform 374"/>
              <p:cNvSpPr>
                <a:spLocks/>
              </p:cNvSpPr>
              <p:nvPr/>
            </p:nvSpPr>
            <p:spPr bwMode="auto">
              <a:xfrm>
                <a:off x="6068" y="1863"/>
                <a:ext cx="407" cy="56"/>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0" name="Freeform 375"/>
              <p:cNvSpPr>
                <a:spLocks/>
              </p:cNvSpPr>
              <p:nvPr/>
            </p:nvSpPr>
            <p:spPr bwMode="auto">
              <a:xfrm>
                <a:off x="6272" y="1891"/>
                <a:ext cx="61" cy="28"/>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1" name="Freeform 376"/>
              <p:cNvSpPr>
                <a:spLocks/>
              </p:cNvSpPr>
              <p:nvPr/>
            </p:nvSpPr>
            <p:spPr bwMode="auto">
              <a:xfrm>
                <a:off x="6249" y="1891"/>
                <a:ext cx="25" cy="28"/>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2" name="Freeform 377"/>
              <p:cNvSpPr>
                <a:spLocks/>
              </p:cNvSpPr>
              <p:nvPr/>
            </p:nvSpPr>
            <p:spPr bwMode="auto">
              <a:xfrm>
                <a:off x="6212" y="1896"/>
                <a:ext cx="44" cy="23"/>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3" name="Freeform 378"/>
              <p:cNvSpPr>
                <a:spLocks/>
              </p:cNvSpPr>
              <p:nvPr/>
            </p:nvSpPr>
            <p:spPr bwMode="auto">
              <a:xfrm>
                <a:off x="6384" y="1975"/>
                <a:ext cx="30" cy="31"/>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4" name="Freeform 379"/>
              <p:cNvSpPr>
                <a:spLocks/>
              </p:cNvSpPr>
              <p:nvPr/>
            </p:nvSpPr>
            <p:spPr bwMode="auto">
              <a:xfrm>
                <a:off x="6412" y="1975"/>
                <a:ext cx="13" cy="31"/>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5" name="Freeform 380"/>
              <p:cNvSpPr>
                <a:spLocks/>
              </p:cNvSpPr>
              <p:nvPr/>
            </p:nvSpPr>
            <p:spPr bwMode="auto">
              <a:xfrm>
                <a:off x="6380" y="1996"/>
                <a:ext cx="34" cy="41"/>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6" name="Freeform 381"/>
              <p:cNvSpPr>
                <a:spLocks/>
              </p:cNvSpPr>
              <p:nvPr/>
            </p:nvSpPr>
            <p:spPr bwMode="auto">
              <a:xfrm>
                <a:off x="6414"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7" name="Freeform 382"/>
              <p:cNvSpPr>
                <a:spLocks/>
              </p:cNvSpPr>
              <p:nvPr/>
            </p:nvSpPr>
            <p:spPr bwMode="auto">
              <a:xfrm>
                <a:off x="6414" y="2006"/>
                <a:ext cx="10" cy="31"/>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8" name="Freeform 383"/>
              <p:cNvSpPr>
                <a:spLocks/>
              </p:cNvSpPr>
              <p:nvPr/>
            </p:nvSpPr>
            <p:spPr bwMode="auto">
              <a:xfrm>
                <a:off x="6414" y="1985"/>
                <a:ext cx="33" cy="51"/>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9" name="Freeform 384"/>
              <p:cNvSpPr>
                <a:spLocks/>
              </p:cNvSpPr>
              <p:nvPr/>
            </p:nvSpPr>
            <p:spPr bwMode="auto">
              <a:xfrm>
                <a:off x="6103" y="1975"/>
                <a:ext cx="29" cy="31"/>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0" name="Freeform 385"/>
              <p:cNvSpPr>
                <a:spLocks/>
              </p:cNvSpPr>
              <p:nvPr/>
            </p:nvSpPr>
            <p:spPr bwMode="auto">
              <a:xfrm>
                <a:off x="6130" y="1975"/>
                <a:ext cx="14" cy="31"/>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1" name="Freeform 386"/>
              <p:cNvSpPr>
                <a:spLocks/>
              </p:cNvSpPr>
              <p:nvPr/>
            </p:nvSpPr>
            <p:spPr bwMode="auto">
              <a:xfrm>
                <a:off x="6099" y="1996"/>
                <a:ext cx="33" cy="41"/>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2" name="Freeform 387"/>
              <p:cNvSpPr>
                <a:spLocks/>
              </p:cNvSpPr>
              <p:nvPr/>
            </p:nvSpPr>
            <p:spPr bwMode="auto">
              <a:xfrm>
                <a:off x="6132"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3" name="Freeform 388"/>
              <p:cNvSpPr>
                <a:spLocks/>
              </p:cNvSpPr>
              <p:nvPr/>
            </p:nvSpPr>
            <p:spPr bwMode="auto">
              <a:xfrm>
                <a:off x="6131" y="2006"/>
                <a:ext cx="10" cy="31"/>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4" name="Freeform 389"/>
              <p:cNvSpPr>
                <a:spLocks/>
              </p:cNvSpPr>
              <p:nvPr/>
            </p:nvSpPr>
            <p:spPr bwMode="auto">
              <a:xfrm>
                <a:off x="6132" y="1985"/>
                <a:ext cx="34" cy="51"/>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5" name="Freeform 390"/>
              <p:cNvSpPr>
                <a:spLocks/>
              </p:cNvSpPr>
              <p:nvPr/>
            </p:nvSpPr>
            <p:spPr bwMode="auto">
              <a:xfrm>
                <a:off x="5997" y="1807"/>
                <a:ext cx="554" cy="93"/>
              </a:xfrm>
              <a:custGeom>
                <a:avLst/>
                <a:gdLst>
                  <a:gd name="T0" fmla="*/ 396 w 396"/>
                  <a:gd name="T1" fmla="*/ 59 h 66"/>
                  <a:gd name="T2" fmla="*/ 389 w 396"/>
                  <a:gd name="T3" fmla="*/ 66 h 66"/>
                  <a:gd name="T4" fmla="*/ 7 w 396"/>
                  <a:gd name="T5" fmla="*/ 66 h 66"/>
                  <a:gd name="T6" fmla="*/ 0 w 396"/>
                  <a:gd name="T7" fmla="*/ 59 h 66"/>
                  <a:gd name="T8" fmla="*/ 0 w 396"/>
                  <a:gd name="T9" fmla="*/ 7 h 66"/>
                  <a:gd name="T10" fmla="*/ 7 w 396"/>
                  <a:gd name="T11" fmla="*/ 0 h 66"/>
                  <a:gd name="T12" fmla="*/ 389 w 396"/>
                  <a:gd name="T13" fmla="*/ 0 h 66"/>
                  <a:gd name="T14" fmla="*/ 396 w 396"/>
                  <a:gd name="T15" fmla="*/ 7 h 66"/>
                  <a:gd name="T16" fmla="*/ 396 w 396"/>
                  <a:gd name="T1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66">
                    <a:moveTo>
                      <a:pt x="396" y="59"/>
                    </a:moveTo>
                    <a:cubicBezTo>
                      <a:pt x="396" y="63"/>
                      <a:pt x="393" y="66"/>
                      <a:pt x="389" y="66"/>
                    </a:cubicBezTo>
                    <a:cubicBezTo>
                      <a:pt x="7" y="66"/>
                      <a:pt x="7" y="66"/>
                      <a:pt x="7" y="66"/>
                    </a:cubicBezTo>
                    <a:cubicBezTo>
                      <a:pt x="4" y="66"/>
                      <a:pt x="0" y="63"/>
                      <a:pt x="0" y="59"/>
                    </a:cubicBezTo>
                    <a:cubicBezTo>
                      <a:pt x="0" y="7"/>
                      <a:pt x="0" y="7"/>
                      <a:pt x="0" y="7"/>
                    </a:cubicBezTo>
                    <a:cubicBezTo>
                      <a:pt x="0" y="3"/>
                      <a:pt x="4" y="0"/>
                      <a:pt x="7" y="0"/>
                    </a:cubicBezTo>
                    <a:cubicBezTo>
                      <a:pt x="389" y="0"/>
                      <a:pt x="389" y="0"/>
                      <a:pt x="389" y="0"/>
                    </a:cubicBezTo>
                    <a:cubicBezTo>
                      <a:pt x="393" y="0"/>
                      <a:pt x="396" y="3"/>
                      <a:pt x="396" y="7"/>
                    </a:cubicBezTo>
                    <a:lnTo>
                      <a:pt x="396" y="5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6" name="Rectangle 391"/>
              <p:cNvSpPr>
                <a:spLocks noChangeArrowheads="1"/>
              </p:cNvSpPr>
              <p:nvPr/>
            </p:nvSpPr>
            <p:spPr bwMode="auto">
              <a:xfrm>
                <a:off x="6009" y="1820"/>
                <a:ext cx="531" cy="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7" name="Freeform 392"/>
              <p:cNvSpPr>
                <a:spLocks noEditPoints="1"/>
              </p:cNvSpPr>
              <p:nvPr/>
            </p:nvSpPr>
            <p:spPr bwMode="auto">
              <a:xfrm>
                <a:off x="6116"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6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1 w 25"/>
                  <a:gd name="T25" fmla="*/ 23 h 30"/>
                  <a:gd name="T26" fmla="*/ 0 w 25"/>
                  <a:gd name="T27" fmla="*/ 27 h 30"/>
                  <a:gd name="T28" fmla="*/ 2 w 25"/>
                  <a:gd name="T29" fmla="*/ 25 h 30"/>
                  <a:gd name="T30" fmla="*/ 5 w 25"/>
                  <a:gd name="T31" fmla="*/ 27 h 30"/>
                  <a:gd name="T32" fmla="*/ 2 w 25"/>
                  <a:gd name="T33" fmla="*/ 30 h 30"/>
                  <a:gd name="T34" fmla="*/ 0 w 25"/>
                  <a:gd name="T35" fmla="*/ 27 h 30"/>
                  <a:gd name="T36" fmla="*/ 9 w 25"/>
                  <a:gd name="T37" fmla="*/ 1 h 30"/>
                  <a:gd name="T38" fmla="*/ 12 w 25"/>
                  <a:gd name="T39" fmla="*/ 1 h 30"/>
                  <a:gd name="T40" fmla="*/ 12 w 25"/>
                  <a:gd name="T41" fmla="*/ 4 h 30"/>
                  <a:gd name="T42" fmla="*/ 9 w 25"/>
                  <a:gd name="T43" fmla="*/ 4 h 30"/>
                  <a:gd name="T44" fmla="*/ 7 w 25"/>
                  <a:gd name="T45" fmla="*/ 15 h 30"/>
                  <a:gd name="T46" fmla="*/ 10 w 25"/>
                  <a:gd name="T47" fmla="*/ 13 h 30"/>
                  <a:gd name="T48" fmla="*/ 12 w 25"/>
                  <a:gd name="T49" fmla="*/ 15 h 30"/>
                  <a:gd name="T50" fmla="*/ 9 w 25"/>
                  <a:gd name="T51" fmla="*/ 17 h 30"/>
                  <a:gd name="T52" fmla="*/ 7 w 25"/>
                  <a:gd name="T53" fmla="*/ 15 h 30"/>
                  <a:gd name="T54" fmla="*/ 15 w 25"/>
                  <a:gd name="T55" fmla="*/ 1 h 30"/>
                  <a:gd name="T56" fmla="*/ 18 w 25"/>
                  <a:gd name="T57" fmla="*/ 1 h 30"/>
                  <a:gd name="T58" fmla="*/ 18 w 25"/>
                  <a:gd name="T59" fmla="*/ 4 h 30"/>
                  <a:gd name="T60" fmla="*/ 15 w 25"/>
                  <a:gd name="T61" fmla="*/ 4 h 30"/>
                  <a:gd name="T62" fmla="*/ 13 w 25"/>
                  <a:gd name="T63" fmla="*/ 15 h 30"/>
                  <a:gd name="T64" fmla="*/ 16 w 25"/>
                  <a:gd name="T65" fmla="*/ 13 h 30"/>
                  <a:gd name="T66" fmla="*/ 18 w 25"/>
                  <a:gd name="T67" fmla="*/ 15 h 30"/>
                  <a:gd name="T68" fmla="*/ 15 w 25"/>
                  <a:gd name="T69" fmla="*/ 17 h 30"/>
                  <a:gd name="T70" fmla="*/ 13 w 25"/>
                  <a:gd name="T71" fmla="*/ 15 h 30"/>
                  <a:gd name="T72" fmla="*/ 21 w 25"/>
                  <a:gd name="T73" fmla="*/ 7 h 30"/>
                  <a:gd name="T74" fmla="*/ 24 w 25"/>
                  <a:gd name="T75" fmla="*/ 7 h 30"/>
                  <a:gd name="T76" fmla="*/ 24 w 25"/>
                  <a:gd name="T77" fmla="*/ 11 h 30"/>
                  <a:gd name="T78" fmla="*/ 21 w 25"/>
                  <a:gd name="T79" fmla="*/ 11 h 30"/>
                  <a:gd name="T80" fmla="*/ 19 w 25"/>
                  <a:gd name="T81" fmla="*/ 15 h 30"/>
                  <a:gd name="T82" fmla="*/ 22 w 25"/>
                  <a:gd name="T83" fmla="*/ 13 h 30"/>
                  <a:gd name="T84" fmla="*/ 24 w 25"/>
                  <a:gd name="T85" fmla="*/ 15 h 30"/>
                  <a:gd name="T86" fmla="*/ 22 w 25"/>
                  <a:gd name="T87" fmla="*/ 17 h 30"/>
                  <a:gd name="T88" fmla="*/ 19 w 25"/>
                  <a:gd name="T89" fmla="*/ 15 h 30"/>
                  <a:gd name="T90" fmla="*/ 20 w 25"/>
                  <a:gd name="T91" fmla="*/ 20 h 30"/>
                  <a:gd name="T92" fmla="*/ 23 w 25"/>
                  <a:gd name="T93" fmla="*/ 20 h 30"/>
                  <a:gd name="T94" fmla="*/ 23 w 25"/>
                  <a:gd name="T95" fmla="*/ 23 h 30"/>
                  <a:gd name="T96" fmla="*/ 19 w 25"/>
                  <a:gd name="T97" fmla="*/ 23 h 30"/>
                  <a:gd name="T98" fmla="*/ 18 w 25"/>
                  <a:gd name="T99" fmla="*/ 27 h 30"/>
                  <a:gd name="T100" fmla="*/ 21 w 25"/>
                  <a:gd name="T101" fmla="*/ 25 h 30"/>
                  <a:gd name="T102" fmla="*/ 23 w 25"/>
                  <a:gd name="T103" fmla="*/ 27 h 30"/>
                  <a:gd name="T104" fmla="*/ 21 w 25"/>
                  <a:gd name="T105" fmla="*/ 30 h 30"/>
                  <a:gd name="T106" fmla="*/ 18 w 25"/>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4" y="11"/>
                    </a:cubicBezTo>
                    <a:cubicBezTo>
                      <a:pt x="3" y="11"/>
                      <a:pt x="2" y="11"/>
                      <a:pt x="2" y="11"/>
                    </a:cubicBezTo>
                    <a:cubicBezTo>
                      <a:pt x="1" y="10"/>
                      <a:pt x="1" y="9"/>
                      <a:pt x="1" y="9"/>
                    </a:cubicBezTo>
                    <a:close/>
                    <a:moveTo>
                      <a:pt x="1" y="15"/>
                    </a:moveTo>
                    <a:cubicBezTo>
                      <a:pt x="1" y="14"/>
                      <a:pt x="1" y="14"/>
                      <a:pt x="2" y="13"/>
                    </a:cubicBezTo>
                    <a:cubicBezTo>
                      <a:pt x="2" y="13"/>
                      <a:pt x="3" y="13"/>
                      <a:pt x="3"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0" y="26"/>
                    </a:cubicBezTo>
                    <a:cubicBezTo>
                      <a:pt x="1" y="25"/>
                      <a:pt x="2" y="25"/>
                      <a:pt x="2" y="25"/>
                    </a:cubicBezTo>
                    <a:cubicBezTo>
                      <a:pt x="3" y="25"/>
                      <a:pt x="3" y="25"/>
                      <a:pt x="4" y="26"/>
                    </a:cubicBezTo>
                    <a:cubicBezTo>
                      <a:pt x="4" y="26"/>
                      <a:pt x="5" y="27"/>
                      <a:pt x="5" y="27"/>
                    </a:cubicBezTo>
                    <a:cubicBezTo>
                      <a:pt x="5" y="28"/>
                      <a:pt x="4" y="29"/>
                      <a:pt x="4" y="29"/>
                    </a:cubicBezTo>
                    <a:cubicBezTo>
                      <a:pt x="3" y="30"/>
                      <a:pt x="3" y="30"/>
                      <a:pt x="2" y="30"/>
                    </a:cubicBezTo>
                    <a:cubicBezTo>
                      <a:pt x="1" y="30"/>
                      <a:pt x="1" y="30"/>
                      <a:pt x="0" y="29"/>
                    </a:cubicBezTo>
                    <a:cubicBezTo>
                      <a:pt x="0" y="29"/>
                      <a:pt x="0" y="28"/>
                      <a:pt x="0" y="27"/>
                    </a:cubicBezTo>
                    <a:close/>
                    <a:moveTo>
                      <a:pt x="8" y="3"/>
                    </a:moveTo>
                    <a:cubicBezTo>
                      <a:pt x="8" y="2"/>
                      <a:pt x="8" y="1"/>
                      <a:pt x="9" y="1"/>
                    </a:cubicBezTo>
                    <a:cubicBezTo>
                      <a:pt x="9" y="0"/>
                      <a:pt x="10" y="0"/>
                      <a:pt x="11" y="0"/>
                    </a:cubicBezTo>
                    <a:cubicBezTo>
                      <a:pt x="11" y="0"/>
                      <a:pt x="12" y="0"/>
                      <a:pt x="12" y="1"/>
                    </a:cubicBezTo>
                    <a:cubicBezTo>
                      <a:pt x="13" y="1"/>
                      <a:pt x="13" y="2"/>
                      <a:pt x="13" y="3"/>
                    </a:cubicBezTo>
                    <a:cubicBezTo>
                      <a:pt x="13" y="3"/>
                      <a:pt x="13" y="4"/>
                      <a:pt x="12" y="4"/>
                    </a:cubicBezTo>
                    <a:cubicBezTo>
                      <a:pt x="12" y="5"/>
                      <a:pt x="11" y="5"/>
                      <a:pt x="10" y="5"/>
                    </a:cubicBezTo>
                    <a:cubicBezTo>
                      <a:pt x="10" y="5"/>
                      <a:pt x="9" y="5"/>
                      <a:pt x="9" y="4"/>
                    </a:cubicBezTo>
                    <a:cubicBezTo>
                      <a:pt x="8" y="4"/>
                      <a:pt x="8" y="3"/>
                      <a:pt x="8" y="3"/>
                    </a:cubicBezTo>
                    <a:close/>
                    <a:moveTo>
                      <a:pt x="7" y="15"/>
                    </a:moveTo>
                    <a:cubicBezTo>
                      <a:pt x="7" y="14"/>
                      <a:pt x="7" y="14"/>
                      <a:pt x="8" y="13"/>
                    </a:cubicBezTo>
                    <a:cubicBezTo>
                      <a:pt x="8" y="13"/>
                      <a:pt x="9" y="13"/>
                      <a:pt x="10" y="13"/>
                    </a:cubicBezTo>
                    <a:cubicBezTo>
                      <a:pt x="10" y="13"/>
                      <a:pt x="11" y="13"/>
                      <a:pt x="11" y="13"/>
                    </a:cubicBezTo>
                    <a:cubicBezTo>
                      <a:pt x="12" y="14"/>
                      <a:pt x="12" y="14"/>
                      <a:pt x="12" y="15"/>
                    </a:cubicBezTo>
                    <a:cubicBezTo>
                      <a:pt x="12" y="16"/>
                      <a:pt x="11" y="16"/>
                      <a:pt x="11" y="17"/>
                    </a:cubicBezTo>
                    <a:cubicBezTo>
                      <a:pt x="10" y="17"/>
                      <a:pt x="10" y="17"/>
                      <a:pt x="9" y="17"/>
                    </a:cubicBezTo>
                    <a:cubicBezTo>
                      <a:pt x="8" y="17"/>
                      <a:pt x="8" y="17"/>
                      <a:pt x="7" y="17"/>
                    </a:cubicBezTo>
                    <a:cubicBezTo>
                      <a:pt x="7" y="16"/>
                      <a:pt x="7" y="16"/>
                      <a:pt x="7" y="15"/>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7" y="5"/>
                    </a:cubicBezTo>
                    <a:cubicBezTo>
                      <a:pt x="16" y="5"/>
                      <a:pt x="15" y="5"/>
                      <a:pt x="15" y="4"/>
                    </a:cubicBezTo>
                    <a:cubicBezTo>
                      <a:pt x="14" y="4"/>
                      <a:pt x="14" y="3"/>
                      <a:pt x="14" y="3"/>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5" y="10"/>
                      <a:pt x="24" y="11"/>
                    </a:cubicBezTo>
                    <a:cubicBezTo>
                      <a:pt x="24" y="11"/>
                      <a:pt x="23" y="11"/>
                      <a:pt x="22" y="11"/>
                    </a:cubicBezTo>
                    <a:cubicBezTo>
                      <a:pt x="22" y="11"/>
                      <a:pt x="21" y="11"/>
                      <a:pt x="21"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2"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18" y="27"/>
                    </a:moveTo>
                    <a:cubicBezTo>
                      <a:pt x="18" y="27"/>
                      <a:pt x="19" y="26"/>
                      <a:pt x="19" y="26"/>
                    </a:cubicBezTo>
                    <a:cubicBezTo>
                      <a:pt x="20" y="25"/>
                      <a:pt x="20" y="25"/>
                      <a:pt x="21" y="25"/>
                    </a:cubicBezTo>
                    <a:cubicBezTo>
                      <a:pt x="22" y="25"/>
                      <a:pt x="22" y="25"/>
                      <a:pt x="23" y="26"/>
                    </a:cubicBezTo>
                    <a:cubicBezTo>
                      <a:pt x="23" y="26"/>
                      <a:pt x="23" y="27"/>
                      <a:pt x="23" y="27"/>
                    </a:cubicBezTo>
                    <a:cubicBezTo>
                      <a:pt x="23" y="28"/>
                      <a:pt x="23" y="29"/>
                      <a:pt x="23" y="29"/>
                    </a:cubicBezTo>
                    <a:cubicBezTo>
                      <a:pt x="22" y="30"/>
                      <a:pt x="21" y="30"/>
                      <a:pt x="21" y="30"/>
                    </a:cubicBezTo>
                    <a:cubicBezTo>
                      <a:pt x="20" y="30"/>
                      <a:pt x="20" y="30"/>
                      <a:pt x="19" y="29"/>
                    </a:cubicBezTo>
                    <a:cubicBezTo>
                      <a:pt x="19" y="29"/>
                      <a:pt x="18" y="28"/>
                      <a:pt x="18"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8" name="Freeform 393"/>
              <p:cNvSpPr>
                <a:spLocks noEditPoints="1"/>
              </p:cNvSpPr>
              <p:nvPr/>
            </p:nvSpPr>
            <p:spPr bwMode="auto">
              <a:xfrm>
                <a:off x="6155" y="1833"/>
                <a:ext cx="35" cy="42"/>
              </a:xfrm>
              <a:custGeom>
                <a:avLst/>
                <a:gdLst>
                  <a:gd name="T0" fmla="*/ 2 w 25"/>
                  <a:gd name="T1" fmla="*/ 1 h 30"/>
                  <a:gd name="T2" fmla="*/ 6 w 25"/>
                  <a:gd name="T3" fmla="*/ 1 h 30"/>
                  <a:gd name="T4" fmla="*/ 6 w 25"/>
                  <a:gd name="T5" fmla="*/ 4 h 30"/>
                  <a:gd name="T6" fmla="*/ 2 w 25"/>
                  <a:gd name="T7" fmla="*/ 4 h 30"/>
                  <a:gd name="T8" fmla="*/ 1 w 25"/>
                  <a:gd name="T9" fmla="*/ 9 h 30"/>
                  <a:gd name="T10" fmla="*/ 4 w 25"/>
                  <a:gd name="T11" fmla="*/ 6 h 30"/>
                  <a:gd name="T12" fmla="*/ 6 w 25"/>
                  <a:gd name="T13" fmla="*/ 9 h 30"/>
                  <a:gd name="T14" fmla="*/ 3 w 25"/>
                  <a:gd name="T15" fmla="*/ 11 h 30"/>
                  <a:gd name="T16" fmla="*/ 1 w 25"/>
                  <a:gd name="T17" fmla="*/ 9 h 30"/>
                  <a:gd name="T18" fmla="*/ 1 w 25"/>
                  <a:gd name="T19" fmla="*/ 13 h 30"/>
                  <a:gd name="T20" fmla="*/ 5 w 25"/>
                  <a:gd name="T21" fmla="*/ 13 h 30"/>
                  <a:gd name="T22" fmla="*/ 5 w 25"/>
                  <a:gd name="T23" fmla="*/ 17 h 30"/>
                  <a:gd name="T24" fmla="*/ 1 w 25"/>
                  <a:gd name="T25" fmla="*/ 17 h 30"/>
                  <a:gd name="T26" fmla="*/ 0 w 25"/>
                  <a:gd name="T27" fmla="*/ 21 h 30"/>
                  <a:gd name="T28" fmla="*/ 3 w 25"/>
                  <a:gd name="T29" fmla="*/ 19 h 30"/>
                  <a:gd name="T30" fmla="*/ 5 w 25"/>
                  <a:gd name="T31" fmla="*/ 21 h 30"/>
                  <a:gd name="T32" fmla="*/ 2 w 25"/>
                  <a:gd name="T33" fmla="*/ 24 h 30"/>
                  <a:gd name="T34" fmla="*/ 0 w 25"/>
                  <a:gd name="T35" fmla="*/ 21 h 30"/>
                  <a:gd name="T36" fmla="*/ 7 w 25"/>
                  <a:gd name="T37" fmla="*/ 26 h 30"/>
                  <a:gd name="T38" fmla="*/ 10 w 25"/>
                  <a:gd name="T39" fmla="*/ 26 h 30"/>
                  <a:gd name="T40" fmla="*/ 10 w 25"/>
                  <a:gd name="T41" fmla="*/ 29 h 30"/>
                  <a:gd name="T42" fmla="*/ 6 w 25"/>
                  <a:gd name="T43" fmla="*/ 29 h 30"/>
                  <a:gd name="T44" fmla="*/ 12 w 25"/>
                  <a:gd name="T45" fmla="*/ 27 h 30"/>
                  <a:gd name="T46" fmla="*/ 15 w 25"/>
                  <a:gd name="T47" fmla="*/ 25 h 30"/>
                  <a:gd name="T48" fmla="*/ 17 w 25"/>
                  <a:gd name="T49" fmla="*/ 27 h 30"/>
                  <a:gd name="T50" fmla="*/ 14 w 25"/>
                  <a:gd name="T51" fmla="*/ 30 h 30"/>
                  <a:gd name="T52" fmla="*/ 12 w 25"/>
                  <a:gd name="T53" fmla="*/ 27 h 30"/>
                  <a:gd name="T54" fmla="*/ 21 w 25"/>
                  <a:gd name="T55" fmla="*/ 1 h 30"/>
                  <a:gd name="T56" fmla="*/ 25 w 25"/>
                  <a:gd name="T57" fmla="*/ 1 h 30"/>
                  <a:gd name="T58" fmla="*/ 24 w 25"/>
                  <a:gd name="T59" fmla="*/ 4 h 30"/>
                  <a:gd name="T60" fmla="*/ 21 w 25"/>
                  <a:gd name="T61" fmla="*/ 4 h 30"/>
                  <a:gd name="T62" fmla="*/ 20 w 25"/>
                  <a:gd name="T63" fmla="*/ 9 h 30"/>
                  <a:gd name="T64" fmla="*/ 23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3"/>
                    </a:moveTo>
                    <a:cubicBezTo>
                      <a:pt x="2" y="2"/>
                      <a:pt x="2" y="1"/>
                      <a:pt x="2" y="1"/>
                    </a:cubicBezTo>
                    <a:cubicBezTo>
                      <a:pt x="3" y="0"/>
                      <a:pt x="3" y="0"/>
                      <a:pt x="4" y="0"/>
                    </a:cubicBezTo>
                    <a:cubicBezTo>
                      <a:pt x="5" y="0"/>
                      <a:pt x="5" y="0"/>
                      <a:pt x="6" y="1"/>
                    </a:cubicBezTo>
                    <a:cubicBezTo>
                      <a:pt x="6" y="1"/>
                      <a:pt x="7" y="2"/>
                      <a:pt x="7" y="3"/>
                    </a:cubicBezTo>
                    <a:cubicBezTo>
                      <a:pt x="7" y="3"/>
                      <a:pt x="6" y="4"/>
                      <a:pt x="6" y="4"/>
                    </a:cubicBezTo>
                    <a:cubicBezTo>
                      <a:pt x="5" y="5"/>
                      <a:pt x="5" y="5"/>
                      <a:pt x="4" y="5"/>
                    </a:cubicBezTo>
                    <a:cubicBezTo>
                      <a:pt x="3" y="5"/>
                      <a:pt x="3" y="5"/>
                      <a:pt x="2" y="4"/>
                    </a:cubicBezTo>
                    <a:cubicBezTo>
                      <a:pt x="2" y="4"/>
                      <a:pt x="2" y="3"/>
                      <a:pt x="2" y="3"/>
                    </a:cubicBezTo>
                    <a:close/>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5" y="13"/>
                      <a:pt x="5" y="13"/>
                    </a:cubicBezTo>
                    <a:cubicBezTo>
                      <a:pt x="5" y="14"/>
                      <a:pt x="6" y="14"/>
                      <a:pt x="6" y="15"/>
                    </a:cubicBezTo>
                    <a:cubicBezTo>
                      <a:pt x="5" y="16"/>
                      <a:pt x="5" y="16"/>
                      <a:pt x="5" y="17"/>
                    </a:cubicBezTo>
                    <a:cubicBezTo>
                      <a:pt x="4" y="17"/>
                      <a:pt x="3"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3" y="23"/>
                      <a:pt x="3" y="24"/>
                      <a:pt x="2" y="24"/>
                    </a:cubicBezTo>
                    <a:cubicBezTo>
                      <a:pt x="2" y="24"/>
                      <a:pt x="1" y="23"/>
                      <a:pt x="1" y="23"/>
                    </a:cubicBezTo>
                    <a:cubicBezTo>
                      <a:pt x="0" y="23"/>
                      <a:pt x="0" y="22"/>
                      <a:pt x="0" y="21"/>
                    </a:cubicBezTo>
                    <a:close/>
                    <a:moveTo>
                      <a:pt x="6" y="27"/>
                    </a:moveTo>
                    <a:cubicBezTo>
                      <a:pt x="6" y="27"/>
                      <a:pt x="6" y="26"/>
                      <a:pt x="7"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8" y="30"/>
                      <a:pt x="7" y="30"/>
                      <a:pt x="6" y="29"/>
                    </a:cubicBezTo>
                    <a:cubicBezTo>
                      <a:pt x="6" y="29"/>
                      <a:pt x="6" y="28"/>
                      <a:pt x="6" y="27"/>
                    </a:cubicBezTo>
                    <a:close/>
                    <a:moveTo>
                      <a:pt x="12" y="27"/>
                    </a:moveTo>
                    <a:cubicBezTo>
                      <a:pt x="12" y="27"/>
                      <a:pt x="12" y="26"/>
                      <a:pt x="13" y="26"/>
                    </a:cubicBezTo>
                    <a:cubicBezTo>
                      <a:pt x="13" y="25"/>
                      <a:pt x="14" y="25"/>
                      <a:pt x="15"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3"/>
                    </a:moveTo>
                    <a:cubicBezTo>
                      <a:pt x="20" y="2"/>
                      <a:pt x="21" y="1"/>
                      <a:pt x="21" y="1"/>
                    </a:cubicBezTo>
                    <a:cubicBezTo>
                      <a:pt x="22" y="0"/>
                      <a:pt x="22" y="0"/>
                      <a:pt x="23" y="0"/>
                    </a:cubicBezTo>
                    <a:cubicBezTo>
                      <a:pt x="24" y="0"/>
                      <a:pt x="24" y="0"/>
                      <a:pt x="25" y="1"/>
                    </a:cubicBezTo>
                    <a:cubicBezTo>
                      <a:pt x="25" y="1"/>
                      <a:pt x="25" y="2"/>
                      <a:pt x="25" y="3"/>
                    </a:cubicBezTo>
                    <a:cubicBezTo>
                      <a:pt x="25" y="3"/>
                      <a:pt x="25" y="4"/>
                      <a:pt x="24" y="4"/>
                    </a:cubicBezTo>
                    <a:cubicBezTo>
                      <a:pt x="24" y="5"/>
                      <a:pt x="23" y="5"/>
                      <a:pt x="23" y="5"/>
                    </a:cubicBezTo>
                    <a:cubicBezTo>
                      <a:pt x="22" y="5"/>
                      <a:pt x="21" y="5"/>
                      <a:pt x="21" y="4"/>
                    </a:cubicBezTo>
                    <a:cubicBezTo>
                      <a:pt x="21" y="4"/>
                      <a:pt x="20" y="3"/>
                      <a:pt x="20" y="3"/>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3" y="20"/>
                      <a:pt x="24" y="21"/>
                      <a:pt x="24" y="21"/>
                    </a:cubicBezTo>
                    <a:cubicBezTo>
                      <a:pt x="23" y="22"/>
                      <a:pt x="23" y="23"/>
                      <a:pt x="23" y="23"/>
                    </a:cubicBezTo>
                    <a:cubicBezTo>
                      <a:pt x="22" y="23"/>
                      <a:pt x="22" y="24"/>
                      <a:pt x="21" y="24"/>
                    </a:cubicBezTo>
                    <a:cubicBezTo>
                      <a:pt x="20" y="24"/>
                      <a:pt x="20" y="23"/>
                      <a:pt x="19"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9" name="Freeform 394"/>
              <p:cNvSpPr>
                <a:spLocks noEditPoints="1"/>
              </p:cNvSpPr>
              <p:nvPr/>
            </p:nvSpPr>
            <p:spPr bwMode="auto">
              <a:xfrm>
                <a:off x="6195" y="1833"/>
                <a:ext cx="42" cy="42"/>
              </a:xfrm>
              <a:custGeom>
                <a:avLst/>
                <a:gdLst>
                  <a:gd name="T0" fmla="*/ 1 w 30"/>
                  <a:gd name="T1" fmla="*/ 1 h 30"/>
                  <a:gd name="T2" fmla="*/ 5 w 30"/>
                  <a:gd name="T3" fmla="*/ 1 h 30"/>
                  <a:gd name="T4" fmla="*/ 5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4 w 30"/>
                  <a:gd name="T25" fmla="*/ 4 h 30"/>
                  <a:gd name="T26" fmla="*/ 13 w 30"/>
                  <a:gd name="T27" fmla="*/ 9 h 30"/>
                  <a:gd name="T28" fmla="*/ 15 w 30"/>
                  <a:gd name="T29" fmla="*/ 6 h 30"/>
                  <a:gd name="T30" fmla="*/ 17 w 30"/>
                  <a:gd name="T31" fmla="*/ 9 h 30"/>
                  <a:gd name="T32" fmla="*/ 15 w 30"/>
                  <a:gd name="T33" fmla="*/ 11 h 30"/>
                  <a:gd name="T34" fmla="*/ 13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4 w 30"/>
                  <a:gd name="T51" fmla="*/ 24 h 30"/>
                  <a:gd name="T52" fmla="*/ 11 w 30"/>
                  <a:gd name="T53" fmla="*/ 21 h 30"/>
                  <a:gd name="T54" fmla="*/ 12 w 30"/>
                  <a:gd name="T55" fmla="*/ 26 h 30"/>
                  <a:gd name="T56" fmla="*/ 15 w 30"/>
                  <a:gd name="T57" fmla="*/ 26 h 30"/>
                  <a:gd name="T58" fmla="*/ 15 w 30"/>
                  <a:gd name="T59" fmla="*/ 29 h 30"/>
                  <a:gd name="T60" fmla="*/ 12 w 30"/>
                  <a:gd name="T61" fmla="*/ 29 h 30"/>
                  <a:gd name="T62" fmla="*/ 19 w 30"/>
                  <a:gd name="T63" fmla="*/ 3 h 30"/>
                  <a:gd name="T64" fmla="*/ 22 w 30"/>
                  <a:gd name="T65" fmla="*/ 0 h 30"/>
                  <a:gd name="T66" fmla="*/ 24 w 30"/>
                  <a:gd name="T67" fmla="*/ 3 h 30"/>
                  <a:gd name="T68" fmla="*/ 22 w 30"/>
                  <a:gd name="T69" fmla="*/ 5 h 30"/>
                  <a:gd name="T70" fmla="*/ 19 w 30"/>
                  <a:gd name="T71" fmla="*/ 3 h 30"/>
                  <a:gd name="T72" fmla="*/ 26 w 30"/>
                  <a:gd name="T73" fmla="*/ 1 h 30"/>
                  <a:gd name="T74" fmla="*/ 30 w 30"/>
                  <a:gd name="T75" fmla="*/ 1 h 30"/>
                  <a:gd name="T76" fmla="*/ 30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5" y="4"/>
                    </a:cubicBezTo>
                    <a:cubicBezTo>
                      <a:pt x="4" y="5"/>
                      <a:pt x="3" y="5"/>
                      <a:pt x="3" y="5"/>
                    </a:cubicBezTo>
                    <a:cubicBezTo>
                      <a:pt x="2" y="5"/>
                      <a:pt x="2" y="5"/>
                      <a:pt x="1" y="4"/>
                    </a:cubicBezTo>
                    <a:cubicBezTo>
                      <a:pt x="1" y="4"/>
                      <a:pt x="0" y="3"/>
                      <a:pt x="0" y="3"/>
                    </a:cubicBezTo>
                    <a:close/>
                    <a:moveTo>
                      <a:pt x="7" y="3"/>
                    </a:moveTo>
                    <a:cubicBezTo>
                      <a:pt x="7" y="2"/>
                      <a:pt x="7" y="1"/>
                      <a:pt x="7" y="1"/>
                    </a:cubicBezTo>
                    <a:cubicBezTo>
                      <a:pt x="8" y="0"/>
                      <a:pt x="9" y="0"/>
                      <a:pt x="9" y="0"/>
                    </a:cubicBezTo>
                    <a:cubicBezTo>
                      <a:pt x="10" y="0"/>
                      <a:pt x="10" y="0"/>
                      <a:pt x="11" y="1"/>
                    </a:cubicBezTo>
                    <a:cubicBezTo>
                      <a:pt x="11" y="1"/>
                      <a:pt x="12" y="2"/>
                      <a:pt x="12" y="3"/>
                    </a:cubicBezTo>
                    <a:cubicBezTo>
                      <a:pt x="12"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8" y="4"/>
                      <a:pt x="17" y="4"/>
                    </a:cubicBezTo>
                    <a:cubicBezTo>
                      <a:pt x="17" y="5"/>
                      <a:pt x="16" y="5"/>
                      <a:pt x="15" y="5"/>
                    </a:cubicBezTo>
                    <a:cubicBezTo>
                      <a:pt x="15" y="5"/>
                      <a:pt x="14" y="5"/>
                      <a:pt x="14" y="4"/>
                    </a:cubicBezTo>
                    <a:cubicBezTo>
                      <a:pt x="13" y="4"/>
                      <a:pt x="13" y="3"/>
                      <a:pt x="13" y="3"/>
                    </a:cubicBezTo>
                    <a:close/>
                    <a:moveTo>
                      <a:pt x="13" y="9"/>
                    </a:moveTo>
                    <a:cubicBezTo>
                      <a:pt x="13" y="8"/>
                      <a:pt x="13" y="8"/>
                      <a:pt x="13" y="7"/>
                    </a:cubicBezTo>
                    <a:cubicBezTo>
                      <a:pt x="14" y="7"/>
                      <a:pt x="15" y="6"/>
                      <a:pt x="15" y="6"/>
                    </a:cubicBezTo>
                    <a:cubicBezTo>
                      <a:pt x="16" y="6"/>
                      <a:pt x="16" y="7"/>
                      <a:pt x="17" y="7"/>
                    </a:cubicBezTo>
                    <a:cubicBezTo>
                      <a:pt x="17" y="8"/>
                      <a:pt x="18" y="8"/>
                      <a:pt x="17" y="9"/>
                    </a:cubicBezTo>
                    <a:cubicBezTo>
                      <a:pt x="17" y="9"/>
                      <a:pt x="17" y="10"/>
                      <a:pt x="17" y="11"/>
                    </a:cubicBezTo>
                    <a:cubicBezTo>
                      <a:pt x="16" y="11"/>
                      <a:pt x="15" y="11"/>
                      <a:pt x="15" y="11"/>
                    </a:cubicBezTo>
                    <a:cubicBezTo>
                      <a:pt x="14" y="11"/>
                      <a:pt x="14" y="11"/>
                      <a:pt x="13" y="11"/>
                    </a:cubicBezTo>
                    <a:cubicBezTo>
                      <a:pt x="13" y="10"/>
                      <a:pt x="12" y="9"/>
                      <a:pt x="13" y="9"/>
                    </a:cubicBezTo>
                    <a:close/>
                    <a:moveTo>
                      <a:pt x="12" y="15"/>
                    </a:moveTo>
                    <a:cubicBezTo>
                      <a:pt x="12" y="14"/>
                      <a:pt x="12" y="14"/>
                      <a:pt x="13" y="13"/>
                    </a:cubicBezTo>
                    <a:cubicBezTo>
                      <a:pt x="13" y="13"/>
                      <a:pt x="14" y="13"/>
                      <a:pt x="15"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2" y="20"/>
                      <a:pt x="12" y="20"/>
                    </a:cubicBezTo>
                    <a:cubicBezTo>
                      <a:pt x="13" y="19"/>
                      <a:pt x="13" y="19"/>
                      <a:pt x="14" y="19"/>
                    </a:cubicBezTo>
                    <a:cubicBezTo>
                      <a:pt x="15" y="19"/>
                      <a:pt x="15" y="19"/>
                      <a:pt x="16" y="20"/>
                    </a:cubicBezTo>
                    <a:cubicBezTo>
                      <a:pt x="16" y="20"/>
                      <a:pt x="16" y="21"/>
                      <a:pt x="16" y="21"/>
                    </a:cubicBezTo>
                    <a:cubicBezTo>
                      <a:pt x="16" y="22"/>
                      <a:pt x="16" y="23"/>
                      <a:pt x="15" y="23"/>
                    </a:cubicBezTo>
                    <a:cubicBezTo>
                      <a:pt x="15" y="23"/>
                      <a:pt x="14" y="24"/>
                      <a:pt x="14"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6" y="26"/>
                      <a:pt x="16" y="27"/>
                      <a:pt x="16" y="27"/>
                    </a:cubicBezTo>
                    <a:cubicBezTo>
                      <a:pt x="16" y="28"/>
                      <a:pt x="16" y="29"/>
                      <a:pt x="15" y="29"/>
                    </a:cubicBezTo>
                    <a:cubicBezTo>
                      <a:pt x="15" y="30"/>
                      <a:pt x="14" y="30"/>
                      <a:pt x="13" y="30"/>
                    </a:cubicBezTo>
                    <a:cubicBezTo>
                      <a:pt x="13" y="30"/>
                      <a:pt x="12" y="30"/>
                      <a:pt x="12"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2"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9" y="0"/>
                      <a:pt x="29" y="0"/>
                      <a:pt x="30" y="1"/>
                    </a:cubicBezTo>
                    <a:cubicBezTo>
                      <a:pt x="30" y="1"/>
                      <a:pt x="30" y="2"/>
                      <a:pt x="30" y="3"/>
                    </a:cubicBezTo>
                    <a:cubicBezTo>
                      <a:pt x="30" y="3"/>
                      <a:pt x="30" y="4"/>
                      <a:pt x="30" y="4"/>
                    </a:cubicBezTo>
                    <a:cubicBezTo>
                      <a:pt x="29" y="5"/>
                      <a:pt x="28" y="5"/>
                      <a:pt x="28" y="5"/>
                    </a:cubicBezTo>
                    <a:cubicBezTo>
                      <a:pt x="27" y="5"/>
                      <a:pt x="27" y="5"/>
                      <a:pt x="26" y="4"/>
                    </a:cubicBezTo>
                    <a:cubicBezTo>
                      <a:pt x="26"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0" name="Freeform 395"/>
              <p:cNvSpPr>
                <a:spLocks noEditPoints="1"/>
              </p:cNvSpPr>
              <p:nvPr/>
            </p:nvSpPr>
            <p:spPr bwMode="auto">
              <a:xfrm>
                <a:off x="6242"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5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0 w 25"/>
                  <a:gd name="T25" fmla="*/ 23 h 30"/>
                  <a:gd name="T26" fmla="*/ 8 w 25"/>
                  <a:gd name="T27" fmla="*/ 3 h 30"/>
                  <a:gd name="T28" fmla="*/ 10 w 25"/>
                  <a:gd name="T29" fmla="*/ 0 h 30"/>
                  <a:gd name="T30" fmla="*/ 13 w 25"/>
                  <a:gd name="T31" fmla="*/ 3 h 30"/>
                  <a:gd name="T32" fmla="*/ 10 w 25"/>
                  <a:gd name="T33" fmla="*/ 5 h 30"/>
                  <a:gd name="T34" fmla="*/ 8 w 25"/>
                  <a:gd name="T35" fmla="*/ 3 h 30"/>
                  <a:gd name="T36" fmla="*/ 6 w 25"/>
                  <a:gd name="T37" fmla="*/ 26 h 30"/>
                  <a:gd name="T38" fmla="*/ 10 w 25"/>
                  <a:gd name="T39" fmla="*/ 26 h 30"/>
                  <a:gd name="T40" fmla="*/ 10 w 25"/>
                  <a:gd name="T41" fmla="*/ 29 h 30"/>
                  <a:gd name="T42" fmla="*/ 6 w 25"/>
                  <a:gd name="T43" fmla="*/ 29 h 30"/>
                  <a:gd name="T44" fmla="*/ 14 w 25"/>
                  <a:gd name="T45" fmla="*/ 3 h 30"/>
                  <a:gd name="T46" fmla="*/ 17 w 25"/>
                  <a:gd name="T47" fmla="*/ 0 h 30"/>
                  <a:gd name="T48" fmla="*/ 19 w 25"/>
                  <a:gd name="T49" fmla="*/ 3 h 30"/>
                  <a:gd name="T50" fmla="*/ 16 w 25"/>
                  <a:gd name="T51" fmla="*/ 5 h 30"/>
                  <a:gd name="T52" fmla="*/ 14 w 25"/>
                  <a:gd name="T53" fmla="*/ 3 h 30"/>
                  <a:gd name="T54" fmla="*/ 13 w 25"/>
                  <a:gd name="T55" fmla="*/ 26 h 30"/>
                  <a:gd name="T56" fmla="*/ 16 w 25"/>
                  <a:gd name="T57" fmla="*/ 26 h 30"/>
                  <a:gd name="T58" fmla="*/ 16 w 25"/>
                  <a:gd name="T59" fmla="*/ 29 h 30"/>
                  <a:gd name="T60" fmla="*/ 13 w 25"/>
                  <a:gd name="T61" fmla="*/ 29 h 30"/>
                  <a:gd name="T62" fmla="*/ 20 w 25"/>
                  <a:gd name="T63" fmla="*/ 9 h 30"/>
                  <a:gd name="T64" fmla="*/ 22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3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4" y="13"/>
                      <a:pt x="5" y="13"/>
                    </a:cubicBezTo>
                    <a:cubicBezTo>
                      <a:pt x="5" y="14"/>
                      <a:pt x="6" y="14"/>
                      <a:pt x="5" y="15"/>
                    </a:cubicBezTo>
                    <a:cubicBezTo>
                      <a:pt x="5" y="16"/>
                      <a:pt x="5" y="16"/>
                      <a:pt x="5" y="17"/>
                    </a:cubicBezTo>
                    <a:cubicBezTo>
                      <a:pt x="4" y="17"/>
                      <a:pt x="3" y="17"/>
                      <a:pt x="3" y="17"/>
                    </a:cubicBezTo>
                    <a:cubicBezTo>
                      <a:pt x="2" y="17"/>
                      <a:pt x="1" y="17"/>
                      <a:pt x="1" y="17"/>
                    </a:cubicBezTo>
                    <a:cubicBezTo>
                      <a:pt x="1" y="16"/>
                      <a:pt x="0"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4" y="23"/>
                      <a:pt x="4" y="23"/>
                    </a:cubicBezTo>
                    <a:cubicBezTo>
                      <a:pt x="3" y="23"/>
                      <a:pt x="3" y="24"/>
                      <a:pt x="2" y="24"/>
                    </a:cubicBezTo>
                    <a:cubicBezTo>
                      <a:pt x="1" y="24"/>
                      <a:pt x="1" y="23"/>
                      <a:pt x="0" y="23"/>
                    </a:cubicBezTo>
                    <a:cubicBezTo>
                      <a:pt x="0" y="23"/>
                      <a:pt x="0" y="22"/>
                      <a:pt x="0" y="21"/>
                    </a:cubicBezTo>
                    <a:close/>
                    <a:moveTo>
                      <a:pt x="8" y="3"/>
                    </a:moveTo>
                    <a:cubicBezTo>
                      <a:pt x="8" y="2"/>
                      <a:pt x="8" y="1"/>
                      <a:pt x="9" y="1"/>
                    </a:cubicBezTo>
                    <a:cubicBezTo>
                      <a:pt x="9" y="0"/>
                      <a:pt x="10" y="0"/>
                      <a:pt x="10" y="0"/>
                    </a:cubicBezTo>
                    <a:cubicBezTo>
                      <a:pt x="11" y="0"/>
                      <a:pt x="12" y="0"/>
                      <a:pt x="12" y="1"/>
                    </a:cubicBezTo>
                    <a:cubicBezTo>
                      <a:pt x="13" y="1"/>
                      <a:pt x="13" y="2"/>
                      <a:pt x="13" y="3"/>
                    </a:cubicBezTo>
                    <a:cubicBezTo>
                      <a:pt x="13" y="3"/>
                      <a:pt x="12" y="4"/>
                      <a:pt x="12" y="4"/>
                    </a:cubicBezTo>
                    <a:cubicBezTo>
                      <a:pt x="11" y="5"/>
                      <a:pt x="11" y="5"/>
                      <a:pt x="10" y="5"/>
                    </a:cubicBezTo>
                    <a:cubicBezTo>
                      <a:pt x="9" y="5"/>
                      <a:pt x="9" y="5"/>
                      <a:pt x="8" y="4"/>
                    </a:cubicBezTo>
                    <a:cubicBezTo>
                      <a:pt x="8" y="4"/>
                      <a:pt x="8" y="3"/>
                      <a:pt x="8" y="3"/>
                    </a:cubicBezTo>
                    <a:close/>
                    <a:moveTo>
                      <a:pt x="6" y="27"/>
                    </a:moveTo>
                    <a:cubicBezTo>
                      <a:pt x="6" y="27"/>
                      <a:pt x="6" y="26"/>
                      <a:pt x="6"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7" y="30"/>
                      <a:pt x="7" y="30"/>
                      <a:pt x="6" y="29"/>
                    </a:cubicBezTo>
                    <a:cubicBezTo>
                      <a:pt x="6" y="29"/>
                      <a:pt x="6" y="28"/>
                      <a:pt x="6" y="27"/>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6" y="5"/>
                    </a:cubicBezTo>
                    <a:cubicBezTo>
                      <a:pt x="16" y="5"/>
                      <a:pt x="15" y="5"/>
                      <a:pt x="15" y="4"/>
                    </a:cubicBezTo>
                    <a:cubicBezTo>
                      <a:pt x="14" y="4"/>
                      <a:pt x="14" y="3"/>
                      <a:pt x="14" y="3"/>
                    </a:cubicBezTo>
                    <a:close/>
                    <a:moveTo>
                      <a:pt x="12" y="27"/>
                    </a:moveTo>
                    <a:cubicBezTo>
                      <a:pt x="12" y="27"/>
                      <a:pt x="12" y="26"/>
                      <a:pt x="13" y="26"/>
                    </a:cubicBezTo>
                    <a:cubicBezTo>
                      <a:pt x="13" y="25"/>
                      <a:pt x="14" y="25"/>
                      <a:pt x="14"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9"/>
                    </a:moveTo>
                    <a:cubicBezTo>
                      <a:pt x="20" y="8"/>
                      <a:pt x="20" y="8"/>
                      <a:pt x="21" y="7"/>
                    </a:cubicBezTo>
                    <a:cubicBezTo>
                      <a:pt x="21" y="7"/>
                      <a:pt x="22" y="6"/>
                      <a:pt x="22"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19" y="20"/>
                    </a:cubicBezTo>
                    <a:cubicBezTo>
                      <a:pt x="20" y="19"/>
                      <a:pt x="21" y="19"/>
                      <a:pt x="21" y="19"/>
                    </a:cubicBezTo>
                    <a:cubicBezTo>
                      <a:pt x="22" y="19"/>
                      <a:pt x="22" y="19"/>
                      <a:pt x="23" y="20"/>
                    </a:cubicBezTo>
                    <a:cubicBezTo>
                      <a:pt x="23" y="20"/>
                      <a:pt x="24" y="21"/>
                      <a:pt x="23" y="21"/>
                    </a:cubicBezTo>
                    <a:cubicBezTo>
                      <a:pt x="23" y="22"/>
                      <a:pt x="23" y="23"/>
                      <a:pt x="23" y="23"/>
                    </a:cubicBezTo>
                    <a:cubicBezTo>
                      <a:pt x="22" y="23"/>
                      <a:pt x="21" y="24"/>
                      <a:pt x="21" y="24"/>
                    </a:cubicBezTo>
                    <a:cubicBezTo>
                      <a:pt x="20" y="24"/>
                      <a:pt x="20" y="23"/>
                      <a:pt x="19" y="23"/>
                    </a:cubicBezTo>
                    <a:cubicBezTo>
                      <a:pt x="19" y="23"/>
                      <a:pt x="18"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1" name="Freeform 396"/>
              <p:cNvSpPr>
                <a:spLocks noEditPoints="1"/>
              </p:cNvSpPr>
              <p:nvPr/>
            </p:nvSpPr>
            <p:spPr bwMode="auto">
              <a:xfrm>
                <a:off x="6279" y="1833"/>
                <a:ext cx="45" cy="42"/>
              </a:xfrm>
              <a:custGeom>
                <a:avLst/>
                <a:gdLst>
                  <a:gd name="T0" fmla="*/ 3 w 32"/>
                  <a:gd name="T1" fmla="*/ 1 h 30"/>
                  <a:gd name="T2" fmla="*/ 7 w 32"/>
                  <a:gd name="T3" fmla="*/ 1 h 30"/>
                  <a:gd name="T4" fmla="*/ 7 w 32"/>
                  <a:gd name="T5" fmla="*/ 4 h 30"/>
                  <a:gd name="T6" fmla="*/ 3 w 32"/>
                  <a:gd name="T7" fmla="*/ 4 h 30"/>
                  <a:gd name="T8" fmla="*/ 2 w 32"/>
                  <a:gd name="T9" fmla="*/ 9 h 30"/>
                  <a:gd name="T10" fmla="*/ 5 w 32"/>
                  <a:gd name="T11" fmla="*/ 6 h 30"/>
                  <a:gd name="T12" fmla="*/ 7 w 32"/>
                  <a:gd name="T13" fmla="*/ 9 h 30"/>
                  <a:gd name="T14" fmla="*/ 4 w 32"/>
                  <a:gd name="T15" fmla="*/ 11 h 30"/>
                  <a:gd name="T16" fmla="*/ 2 w 32"/>
                  <a:gd name="T17" fmla="*/ 9 h 30"/>
                  <a:gd name="T18" fmla="*/ 2 w 32"/>
                  <a:gd name="T19" fmla="*/ 13 h 30"/>
                  <a:gd name="T20" fmla="*/ 6 w 32"/>
                  <a:gd name="T21" fmla="*/ 13 h 30"/>
                  <a:gd name="T22" fmla="*/ 5 w 32"/>
                  <a:gd name="T23" fmla="*/ 17 h 30"/>
                  <a:gd name="T24" fmla="*/ 2 w 32"/>
                  <a:gd name="T25" fmla="*/ 17 h 30"/>
                  <a:gd name="T26" fmla="*/ 1 w 32"/>
                  <a:gd name="T27" fmla="*/ 21 h 30"/>
                  <a:gd name="T28" fmla="*/ 3 w 32"/>
                  <a:gd name="T29" fmla="*/ 19 h 30"/>
                  <a:gd name="T30" fmla="*/ 6 w 32"/>
                  <a:gd name="T31" fmla="*/ 21 h 30"/>
                  <a:gd name="T32" fmla="*/ 3 w 32"/>
                  <a:gd name="T33" fmla="*/ 24 h 30"/>
                  <a:gd name="T34" fmla="*/ 1 w 32"/>
                  <a:gd name="T35" fmla="*/ 21 h 30"/>
                  <a:gd name="T36" fmla="*/ 1 w 32"/>
                  <a:gd name="T37" fmla="*/ 26 h 30"/>
                  <a:gd name="T38" fmla="*/ 5 w 32"/>
                  <a:gd name="T39" fmla="*/ 26 h 30"/>
                  <a:gd name="T40" fmla="*/ 4 w 32"/>
                  <a:gd name="T41" fmla="*/ 29 h 30"/>
                  <a:gd name="T42" fmla="*/ 1 w 32"/>
                  <a:gd name="T43" fmla="*/ 29 h 30"/>
                  <a:gd name="T44" fmla="*/ 8 w 32"/>
                  <a:gd name="T45" fmla="*/ 9 h 30"/>
                  <a:gd name="T46" fmla="*/ 11 w 32"/>
                  <a:gd name="T47" fmla="*/ 6 h 30"/>
                  <a:gd name="T48" fmla="*/ 13 w 32"/>
                  <a:gd name="T49" fmla="*/ 9 h 30"/>
                  <a:gd name="T50" fmla="*/ 10 w 32"/>
                  <a:gd name="T51" fmla="*/ 11 h 30"/>
                  <a:gd name="T52" fmla="*/ 8 w 32"/>
                  <a:gd name="T53" fmla="*/ 9 h 30"/>
                  <a:gd name="T54" fmla="*/ 15 w 32"/>
                  <a:gd name="T55" fmla="*/ 13 h 30"/>
                  <a:gd name="T56" fmla="*/ 18 w 32"/>
                  <a:gd name="T57" fmla="*/ 13 h 30"/>
                  <a:gd name="T58" fmla="*/ 18 w 32"/>
                  <a:gd name="T59" fmla="*/ 17 h 30"/>
                  <a:gd name="T60" fmla="*/ 14 w 32"/>
                  <a:gd name="T61" fmla="*/ 17 h 30"/>
                  <a:gd name="T62" fmla="*/ 21 w 32"/>
                  <a:gd name="T63" fmla="*/ 9 h 30"/>
                  <a:gd name="T64" fmla="*/ 23 w 32"/>
                  <a:gd name="T65" fmla="*/ 6 h 30"/>
                  <a:gd name="T66" fmla="*/ 26 w 32"/>
                  <a:gd name="T67" fmla="*/ 9 h 30"/>
                  <a:gd name="T68" fmla="*/ 23 w 32"/>
                  <a:gd name="T69" fmla="*/ 11 h 30"/>
                  <a:gd name="T70" fmla="*/ 21 w 32"/>
                  <a:gd name="T71" fmla="*/ 9 h 30"/>
                  <a:gd name="T72" fmla="*/ 28 w 32"/>
                  <a:gd name="T73" fmla="*/ 1 h 30"/>
                  <a:gd name="T74" fmla="*/ 32 w 32"/>
                  <a:gd name="T75" fmla="*/ 1 h 30"/>
                  <a:gd name="T76" fmla="*/ 31 w 32"/>
                  <a:gd name="T77" fmla="*/ 4 h 30"/>
                  <a:gd name="T78" fmla="*/ 28 w 32"/>
                  <a:gd name="T79" fmla="*/ 4 h 30"/>
                  <a:gd name="T80" fmla="*/ 27 w 32"/>
                  <a:gd name="T81" fmla="*/ 9 h 30"/>
                  <a:gd name="T82" fmla="*/ 30 w 32"/>
                  <a:gd name="T83" fmla="*/ 6 h 30"/>
                  <a:gd name="T84" fmla="*/ 32 w 32"/>
                  <a:gd name="T85" fmla="*/ 9 h 30"/>
                  <a:gd name="T86" fmla="*/ 29 w 32"/>
                  <a:gd name="T87" fmla="*/ 11 h 30"/>
                  <a:gd name="T88" fmla="*/ 27 w 32"/>
                  <a:gd name="T89" fmla="*/ 9 h 30"/>
                  <a:gd name="T90" fmla="*/ 27 w 32"/>
                  <a:gd name="T91" fmla="*/ 13 h 30"/>
                  <a:gd name="T92" fmla="*/ 31 w 32"/>
                  <a:gd name="T93" fmla="*/ 13 h 30"/>
                  <a:gd name="T94" fmla="*/ 30 w 32"/>
                  <a:gd name="T95" fmla="*/ 17 h 30"/>
                  <a:gd name="T96" fmla="*/ 27 w 32"/>
                  <a:gd name="T97" fmla="*/ 17 h 30"/>
                  <a:gd name="T98" fmla="*/ 26 w 32"/>
                  <a:gd name="T99" fmla="*/ 21 h 30"/>
                  <a:gd name="T100" fmla="*/ 28 w 32"/>
                  <a:gd name="T101" fmla="*/ 19 h 30"/>
                  <a:gd name="T102" fmla="*/ 31 w 32"/>
                  <a:gd name="T103" fmla="*/ 21 h 30"/>
                  <a:gd name="T104" fmla="*/ 28 w 32"/>
                  <a:gd name="T105" fmla="*/ 24 h 30"/>
                  <a:gd name="T106" fmla="*/ 26 w 32"/>
                  <a:gd name="T107" fmla="*/ 21 h 30"/>
                  <a:gd name="T108" fmla="*/ 26 w 32"/>
                  <a:gd name="T109" fmla="*/ 26 h 30"/>
                  <a:gd name="T110" fmla="*/ 30 w 32"/>
                  <a:gd name="T111" fmla="*/ 26 h 30"/>
                  <a:gd name="T112" fmla="*/ 29 w 32"/>
                  <a:gd name="T113" fmla="*/ 29 h 30"/>
                  <a:gd name="T114" fmla="*/ 26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1" y="14"/>
                      <a:pt x="2" y="14"/>
                      <a:pt x="2" y="13"/>
                    </a:cubicBezTo>
                    <a:cubicBezTo>
                      <a:pt x="3" y="13"/>
                      <a:pt x="3"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1" y="16"/>
                      <a:pt x="1" y="16"/>
                      <a:pt x="1" y="15"/>
                    </a:cubicBezTo>
                    <a:close/>
                    <a:moveTo>
                      <a:pt x="1" y="21"/>
                    </a:moveTo>
                    <a:cubicBezTo>
                      <a:pt x="1" y="21"/>
                      <a:pt x="1" y="20"/>
                      <a:pt x="2" y="20"/>
                    </a:cubicBezTo>
                    <a:cubicBezTo>
                      <a:pt x="2" y="19"/>
                      <a:pt x="3" y="19"/>
                      <a:pt x="3"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1" y="29"/>
                      <a:pt x="0" y="28"/>
                      <a:pt x="0" y="27"/>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7" y="3"/>
                    </a:moveTo>
                    <a:cubicBezTo>
                      <a:pt x="27" y="2"/>
                      <a:pt x="28" y="1"/>
                      <a:pt x="28" y="1"/>
                    </a:cubicBezTo>
                    <a:cubicBezTo>
                      <a:pt x="29" y="0"/>
                      <a:pt x="29" y="0"/>
                      <a:pt x="30" y="0"/>
                    </a:cubicBezTo>
                    <a:cubicBezTo>
                      <a:pt x="31" y="0"/>
                      <a:pt x="31" y="0"/>
                      <a:pt x="32" y="1"/>
                    </a:cubicBezTo>
                    <a:cubicBezTo>
                      <a:pt x="32" y="1"/>
                      <a:pt x="32" y="2"/>
                      <a:pt x="32" y="3"/>
                    </a:cubicBezTo>
                    <a:cubicBezTo>
                      <a:pt x="32" y="3"/>
                      <a:pt x="32" y="4"/>
                      <a:pt x="31" y="4"/>
                    </a:cubicBezTo>
                    <a:cubicBezTo>
                      <a:pt x="31" y="5"/>
                      <a:pt x="30" y="5"/>
                      <a:pt x="30" y="5"/>
                    </a:cubicBezTo>
                    <a:cubicBezTo>
                      <a:pt x="29" y="5"/>
                      <a:pt x="28" y="5"/>
                      <a:pt x="28" y="4"/>
                    </a:cubicBezTo>
                    <a:cubicBezTo>
                      <a:pt x="28" y="4"/>
                      <a:pt x="27" y="3"/>
                      <a:pt x="27" y="3"/>
                    </a:cubicBezTo>
                    <a:close/>
                    <a:moveTo>
                      <a:pt x="27" y="9"/>
                    </a:moveTo>
                    <a:cubicBezTo>
                      <a:pt x="27" y="8"/>
                      <a:pt x="27" y="8"/>
                      <a:pt x="28" y="7"/>
                    </a:cubicBezTo>
                    <a:cubicBezTo>
                      <a:pt x="28" y="7"/>
                      <a:pt x="29" y="6"/>
                      <a:pt x="30" y="6"/>
                    </a:cubicBezTo>
                    <a:cubicBezTo>
                      <a:pt x="30" y="6"/>
                      <a:pt x="31" y="7"/>
                      <a:pt x="31" y="7"/>
                    </a:cubicBezTo>
                    <a:cubicBezTo>
                      <a:pt x="32" y="8"/>
                      <a:pt x="32" y="8"/>
                      <a:pt x="32" y="9"/>
                    </a:cubicBezTo>
                    <a:cubicBezTo>
                      <a:pt x="32" y="9"/>
                      <a:pt x="32" y="10"/>
                      <a:pt x="31" y="11"/>
                    </a:cubicBezTo>
                    <a:cubicBezTo>
                      <a:pt x="30" y="11"/>
                      <a:pt x="30" y="11"/>
                      <a:pt x="29" y="11"/>
                    </a:cubicBezTo>
                    <a:cubicBezTo>
                      <a:pt x="28" y="11"/>
                      <a:pt x="28" y="11"/>
                      <a:pt x="27" y="11"/>
                    </a:cubicBezTo>
                    <a:cubicBezTo>
                      <a:pt x="27" y="10"/>
                      <a:pt x="27" y="9"/>
                      <a:pt x="27" y="9"/>
                    </a:cubicBezTo>
                    <a:close/>
                    <a:moveTo>
                      <a:pt x="26" y="15"/>
                    </a:moveTo>
                    <a:cubicBezTo>
                      <a:pt x="26" y="14"/>
                      <a:pt x="27" y="14"/>
                      <a:pt x="27" y="13"/>
                    </a:cubicBezTo>
                    <a:cubicBezTo>
                      <a:pt x="28" y="13"/>
                      <a:pt x="28" y="13"/>
                      <a:pt x="29" y="13"/>
                    </a:cubicBezTo>
                    <a:cubicBezTo>
                      <a:pt x="30" y="13"/>
                      <a:pt x="30" y="13"/>
                      <a:pt x="31" y="13"/>
                    </a:cubicBezTo>
                    <a:cubicBezTo>
                      <a:pt x="31" y="14"/>
                      <a:pt x="31" y="14"/>
                      <a:pt x="31" y="15"/>
                    </a:cubicBezTo>
                    <a:cubicBezTo>
                      <a:pt x="31" y="16"/>
                      <a:pt x="31" y="16"/>
                      <a:pt x="30" y="17"/>
                    </a:cubicBezTo>
                    <a:cubicBezTo>
                      <a:pt x="30" y="17"/>
                      <a:pt x="29" y="17"/>
                      <a:pt x="28" y="17"/>
                    </a:cubicBezTo>
                    <a:cubicBezTo>
                      <a:pt x="28" y="17"/>
                      <a:pt x="27" y="17"/>
                      <a:pt x="27" y="17"/>
                    </a:cubicBezTo>
                    <a:cubicBezTo>
                      <a:pt x="26" y="16"/>
                      <a:pt x="26" y="16"/>
                      <a:pt x="26" y="15"/>
                    </a:cubicBezTo>
                    <a:close/>
                    <a:moveTo>
                      <a:pt x="26" y="21"/>
                    </a:moveTo>
                    <a:cubicBezTo>
                      <a:pt x="26" y="21"/>
                      <a:pt x="26" y="20"/>
                      <a:pt x="27" y="20"/>
                    </a:cubicBezTo>
                    <a:cubicBezTo>
                      <a:pt x="27" y="19"/>
                      <a:pt x="28" y="19"/>
                      <a:pt x="28" y="19"/>
                    </a:cubicBezTo>
                    <a:cubicBezTo>
                      <a:pt x="29" y="19"/>
                      <a:pt x="30" y="19"/>
                      <a:pt x="30" y="20"/>
                    </a:cubicBezTo>
                    <a:cubicBezTo>
                      <a:pt x="30" y="20"/>
                      <a:pt x="31" y="21"/>
                      <a:pt x="31" y="21"/>
                    </a:cubicBezTo>
                    <a:cubicBezTo>
                      <a:pt x="31" y="22"/>
                      <a:pt x="30" y="23"/>
                      <a:pt x="30" y="23"/>
                    </a:cubicBezTo>
                    <a:cubicBezTo>
                      <a:pt x="29" y="23"/>
                      <a:pt x="29" y="24"/>
                      <a:pt x="28" y="24"/>
                    </a:cubicBezTo>
                    <a:cubicBezTo>
                      <a:pt x="27" y="24"/>
                      <a:pt x="27" y="23"/>
                      <a:pt x="26" y="23"/>
                    </a:cubicBezTo>
                    <a:cubicBezTo>
                      <a:pt x="26" y="23"/>
                      <a:pt x="26" y="22"/>
                      <a:pt x="26" y="21"/>
                    </a:cubicBezTo>
                    <a:close/>
                    <a:moveTo>
                      <a:pt x="25" y="27"/>
                    </a:moveTo>
                    <a:cubicBezTo>
                      <a:pt x="25" y="27"/>
                      <a:pt x="26" y="26"/>
                      <a:pt x="26" y="26"/>
                    </a:cubicBezTo>
                    <a:cubicBezTo>
                      <a:pt x="27" y="25"/>
                      <a:pt x="27" y="25"/>
                      <a:pt x="28" y="25"/>
                    </a:cubicBezTo>
                    <a:cubicBezTo>
                      <a:pt x="28" y="25"/>
                      <a:pt x="29" y="25"/>
                      <a:pt x="30" y="26"/>
                    </a:cubicBezTo>
                    <a:cubicBezTo>
                      <a:pt x="30" y="26"/>
                      <a:pt x="30" y="27"/>
                      <a:pt x="30" y="27"/>
                    </a:cubicBezTo>
                    <a:cubicBezTo>
                      <a:pt x="30" y="28"/>
                      <a:pt x="30" y="29"/>
                      <a:pt x="29" y="29"/>
                    </a:cubicBezTo>
                    <a:cubicBezTo>
                      <a:pt x="29" y="30"/>
                      <a:pt x="28" y="30"/>
                      <a:pt x="28" y="30"/>
                    </a:cubicBezTo>
                    <a:cubicBezTo>
                      <a:pt x="27" y="30"/>
                      <a:pt x="26" y="30"/>
                      <a:pt x="26"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2" name="Freeform 397"/>
              <p:cNvSpPr>
                <a:spLocks noEditPoints="1"/>
              </p:cNvSpPr>
              <p:nvPr/>
            </p:nvSpPr>
            <p:spPr bwMode="auto">
              <a:xfrm>
                <a:off x="6327" y="1833"/>
                <a:ext cx="36" cy="42"/>
              </a:xfrm>
              <a:custGeom>
                <a:avLst/>
                <a:gdLst>
                  <a:gd name="T0" fmla="*/ 3 w 26"/>
                  <a:gd name="T1" fmla="*/ 7 h 30"/>
                  <a:gd name="T2" fmla="*/ 6 w 26"/>
                  <a:gd name="T3" fmla="*/ 7 h 30"/>
                  <a:gd name="T4" fmla="*/ 6 w 26"/>
                  <a:gd name="T5" fmla="*/ 11 h 30"/>
                  <a:gd name="T6" fmla="*/ 3 w 26"/>
                  <a:gd name="T7" fmla="*/ 11 h 30"/>
                  <a:gd name="T8" fmla="*/ 1 w 26"/>
                  <a:gd name="T9" fmla="*/ 15 h 30"/>
                  <a:gd name="T10" fmla="*/ 4 w 26"/>
                  <a:gd name="T11" fmla="*/ 13 h 30"/>
                  <a:gd name="T12" fmla="*/ 6 w 26"/>
                  <a:gd name="T13" fmla="*/ 15 h 30"/>
                  <a:gd name="T14" fmla="*/ 4 w 26"/>
                  <a:gd name="T15" fmla="*/ 17 h 30"/>
                  <a:gd name="T16" fmla="*/ 1 w 26"/>
                  <a:gd name="T17" fmla="*/ 15 h 30"/>
                  <a:gd name="T18" fmla="*/ 2 w 26"/>
                  <a:gd name="T19" fmla="*/ 20 h 30"/>
                  <a:gd name="T20" fmla="*/ 5 w 26"/>
                  <a:gd name="T21" fmla="*/ 20 h 30"/>
                  <a:gd name="T22" fmla="*/ 5 w 26"/>
                  <a:gd name="T23" fmla="*/ 23 h 30"/>
                  <a:gd name="T24" fmla="*/ 1 w 26"/>
                  <a:gd name="T25" fmla="*/ 23 h 30"/>
                  <a:gd name="T26" fmla="*/ 0 w 26"/>
                  <a:gd name="T27" fmla="*/ 27 h 30"/>
                  <a:gd name="T28" fmla="*/ 3 w 26"/>
                  <a:gd name="T29" fmla="*/ 25 h 30"/>
                  <a:gd name="T30" fmla="*/ 5 w 26"/>
                  <a:gd name="T31" fmla="*/ 27 h 30"/>
                  <a:gd name="T32" fmla="*/ 3 w 26"/>
                  <a:gd name="T33" fmla="*/ 30 h 30"/>
                  <a:gd name="T34" fmla="*/ 0 w 26"/>
                  <a:gd name="T35" fmla="*/ 27 h 30"/>
                  <a:gd name="T36" fmla="*/ 9 w 26"/>
                  <a:gd name="T37" fmla="*/ 1 h 30"/>
                  <a:gd name="T38" fmla="*/ 13 w 26"/>
                  <a:gd name="T39" fmla="*/ 1 h 30"/>
                  <a:gd name="T40" fmla="*/ 13 w 26"/>
                  <a:gd name="T41" fmla="*/ 4 h 30"/>
                  <a:gd name="T42" fmla="*/ 9 w 26"/>
                  <a:gd name="T43" fmla="*/ 4 h 30"/>
                  <a:gd name="T44" fmla="*/ 8 w 26"/>
                  <a:gd name="T45" fmla="*/ 15 h 30"/>
                  <a:gd name="T46" fmla="*/ 10 w 26"/>
                  <a:gd name="T47" fmla="*/ 13 h 30"/>
                  <a:gd name="T48" fmla="*/ 13 w 26"/>
                  <a:gd name="T49" fmla="*/ 15 h 30"/>
                  <a:gd name="T50" fmla="*/ 10 w 26"/>
                  <a:gd name="T51" fmla="*/ 17 h 30"/>
                  <a:gd name="T52" fmla="*/ 8 w 26"/>
                  <a:gd name="T53" fmla="*/ 15 h 30"/>
                  <a:gd name="T54" fmla="*/ 16 w 26"/>
                  <a:gd name="T55" fmla="*/ 1 h 30"/>
                  <a:gd name="T56" fmla="*/ 19 w 26"/>
                  <a:gd name="T57" fmla="*/ 1 h 30"/>
                  <a:gd name="T58" fmla="*/ 19 w 26"/>
                  <a:gd name="T59" fmla="*/ 4 h 30"/>
                  <a:gd name="T60" fmla="*/ 16 w 26"/>
                  <a:gd name="T61" fmla="*/ 4 h 30"/>
                  <a:gd name="T62" fmla="*/ 14 w 26"/>
                  <a:gd name="T63" fmla="*/ 15 h 30"/>
                  <a:gd name="T64" fmla="*/ 17 w 26"/>
                  <a:gd name="T65" fmla="*/ 13 h 30"/>
                  <a:gd name="T66" fmla="*/ 19 w 26"/>
                  <a:gd name="T67" fmla="*/ 15 h 30"/>
                  <a:gd name="T68" fmla="*/ 16 w 26"/>
                  <a:gd name="T69" fmla="*/ 17 h 30"/>
                  <a:gd name="T70" fmla="*/ 14 w 26"/>
                  <a:gd name="T71" fmla="*/ 15 h 30"/>
                  <a:gd name="T72" fmla="*/ 22 w 26"/>
                  <a:gd name="T73" fmla="*/ 7 h 30"/>
                  <a:gd name="T74" fmla="*/ 25 w 26"/>
                  <a:gd name="T75" fmla="*/ 7 h 30"/>
                  <a:gd name="T76" fmla="*/ 25 w 26"/>
                  <a:gd name="T77" fmla="*/ 11 h 30"/>
                  <a:gd name="T78" fmla="*/ 21 w 26"/>
                  <a:gd name="T79" fmla="*/ 11 h 30"/>
                  <a:gd name="T80" fmla="*/ 20 w 26"/>
                  <a:gd name="T81" fmla="*/ 15 h 30"/>
                  <a:gd name="T82" fmla="*/ 23 w 26"/>
                  <a:gd name="T83" fmla="*/ 13 h 30"/>
                  <a:gd name="T84" fmla="*/ 25 w 26"/>
                  <a:gd name="T85" fmla="*/ 15 h 30"/>
                  <a:gd name="T86" fmla="*/ 22 w 26"/>
                  <a:gd name="T87" fmla="*/ 17 h 30"/>
                  <a:gd name="T88" fmla="*/ 20 w 26"/>
                  <a:gd name="T89" fmla="*/ 15 h 30"/>
                  <a:gd name="T90" fmla="*/ 20 w 26"/>
                  <a:gd name="T91" fmla="*/ 20 h 30"/>
                  <a:gd name="T92" fmla="*/ 24 w 26"/>
                  <a:gd name="T93" fmla="*/ 20 h 30"/>
                  <a:gd name="T94" fmla="*/ 24 w 26"/>
                  <a:gd name="T95" fmla="*/ 23 h 30"/>
                  <a:gd name="T96" fmla="*/ 20 w 26"/>
                  <a:gd name="T97" fmla="*/ 23 h 30"/>
                  <a:gd name="T98" fmla="*/ 19 w 26"/>
                  <a:gd name="T99" fmla="*/ 27 h 30"/>
                  <a:gd name="T100" fmla="*/ 22 w 26"/>
                  <a:gd name="T101" fmla="*/ 25 h 30"/>
                  <a:gd name="T102" fmla="*/ 24 w 26"/>
                  <a:gd name="T103" fmla="*/ 27 h 30"/>
                  <a:gd name="T104" fmla="*/ 21 w 26"/>
                  <a:gd name="T105" fmla="*/ 30 h 30"/>
                  <a:gd name="T106" fmla="*/ 19 w 26"/>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 h="30">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2" y="14"/>
                      <a:pt x="2" y="14"/>
                      <a:pt x="2" y="13"/>
                    </a:cubicBezTo>
                    <a:cubicBezTo>
                      <a:pt x="3" y="13"/>
                      <a:pt x="4"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2" y="16"/>
                      <a:pt x="1" y="16"/>
                      <a:pt x="1" y="15"/>
                    </a:cubicBezTo>
                    <a:close/>
                    <a:moveTo>
                      <a:pt x="1" y="21"/>
                    </a:moveTo>
                    <a:cubicBezTo>
                      <a:pt x="1" y="21"/>
                      <a:pt x="1" y="20"/>
                      <a:pt x="2" y="20"/>
                    </a:cubicBezTo>
                    <a:cubicBezTo>
                      <a:pt x="2" y="19"/>
                      <a:pt x="3" y="19"/>
                      <a:pt x="4"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5" y="29"/>
                    </a:cubicBezTo>
                    <a:cubicBezTo>
                      <a:pt x="4" y="30"/>
                      <a:pt x="4" y="30"/>
                      <a:pt x="3" y="30"/>
                    </a:cubicBezTo>
                    <a:cubicBezTo>
                      <a:pt x="2" y="30"/>
                      <a:pt x="2" y="30"/>
                      <a:pt x="1" y="29"/>
                    </a:cubicBezTo>
                    <a:cubicBezTo>
                      <a:pt x="1" y="29"/>
                      <a:pt x="0" y="28"/>
                      <a:pt x="0" y="27"/>
                    </a:cubicBezTo>
                    <a:close/>
                    <a:moveTo>
                      <a:pt x="9" y="3"/>
                    </a:moveTo>
                    <a:cubicBezTo>
                      <a:pt x="9" y="2"/>
                      <a:pt x="9" y="1"/>
                      <a:pt x="9" y="1"/>
                    </a:cubicBezTo>
                    <a:cubicBezTo>
                      <a:pt x="10" y="0"/>
                      <a:pt x="11"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15"/>
                    </a:moveTo>
                    <a:cubicBezTo>
                      <a:pt x="8" y="14"/>
                      <a:pt x="8" y="14"/>
                      <a:pt x="9" y="13"/>
                    </a:cubicBezTo>
                    <a:cubicBezTo>
                      <a:pt x="9" y="13"/>
                      <a:pt x="10" y="13"/>
                      <a:pt x="10" y="13"/>
                    </a:cubicBezTo>
                    <a:cubicBezTo>
                      <a:pt x="11" y="13"/>
                      <a:pt x="12" y="13"/>
                      <a:pt x="12" y="13"/>
                    </a:cubicBezTo>
                    <a:cubicBezTo>
                      <a:pt x="13" y="14"/>
                      <a:pt x="13" y="14"/>
                      <a:pt x="13" y="15"/>
                    </a:cubicBezTo>
                    <a:cubicBezTo>
                      <a:pt x="13" y="16"/>
                      <a:pt x="12" y="16"/>
                      <a:pt x="12" y="17"/>
                    </a:cubicBezTo>
                    <a:cubicBezTo>
                      <a:pt x="11" y="17"/>
                      <a:pt x="11" y="17"/>
                      <a:pt x="10" y="17"/>
                    </a:cubicBezTo>
                    <a:cubicBezTo>
                      <a:pt x="9" y="17"/>
                      <a:pt x="9" y="17"/>
                      <a:pt x="8" y="17"/>
                    </a:cubicBezTo>
                    <a:cubicBezTo>
                      <a:pt x="8" y="16"/>
                      <a:pt x="8" y="16"/>
                      <a:pt x="8" y="15"/>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9" y="5"/>
                      <a:pt x="18" y="5"/>
                      <a:pt x="17" y="5"/>
                    </a:cubicBezTo>
                    <a:cubicBezTo>
                      <a:pt x="17" y="5"/>
                      <a:pt x="16" y="5"/>
                      <a:pt x="16" y="4"/>
                    </a:cubicBezTo>
                    <a:cubicBezTo>
                      <a:pt x="15" y="4"/>
                      <a:pt x="15" y="3"/>
                      <a:pt x="15" y="3"/>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0" y="15"/>
                    </a:moveTo>
                    <a:cubicBezTo>
                      <a:pt x="20" y="14"/>
                      <a:pt x="21" y="14"/>
                      <a:pt x="21" y="13"/>
                    </a:cubicBezTo>
                    <a:cubicBezTo>
                      <a:pt x="22" y="13"/>
                      <a:pt x="22" y="13"/>
                      <a:pt x="23" y="13"/>
                    </a:cubicBezTo>
                    <a:cubicBezTo>
                      <a:pt x="24" y="13"/>
                      <a:pt x="24" y="13"/>
                      <a:pt x="25" y="13"/>
                    </a:cubicBezTo>
                    <a:cubicBezTo>
                      <a:pt x="25" y="14"/>
                      <a:pt x="25" y="14"/>
                      <a:pt x="25" y="15"/>
                    </a:cubicBezTo>
                    <a:cubicBezTo>
                      <a:pt x="25" y="16"/>
                      <a:pt x="25" y="16"/>
                      <a:pt x="24" y="17"/>
                    </a:cubicBezTo>
                    <a:cubicBezTo>
                      <a:pt x="24" y="17"/>
                      <a:pt x="23" y="17"/>
                      <a:pt x="22" y="17"/>
                    </a:cubicBezTo>
                    <a:cubicBezTo>
                      <a:pt x="22" y="17"/>
                      <a:pt x="21" y="17"/>
                      <a:pt x="21" y="17"/>
                    </a:cubicBezTo>
                    <a:cubicBezTo>
                      <a:pt x="20" y="16"/>
                      <a:pt x="20" y="16"/>
                      <a:pt x="20" y="15"/>
                    </a:cubicBezTo>
                    <a:close/>
                    <a:moveTo>
                      <a:pt x="19" y="21"/>
                    </a:moveTo>
                    <a:cubicBezTo>
                      <a:pt x="20" y="21"/>
                      <a:pt x="20" y="20"/>
                      <a:pt x="20" y="20"/>
                    </a:cubicBezTo>
                    <a:cubicBezTo>
                      <a:pt x="21" y="19"/>
                      <a:pt x="21" y="19"/>
                      <a:pt x="22" y="19"/>
                    </a:cubicBezTo>
                    <a:cubicBezTo>
                      <a:pt x="23" y="19"/>
                      <a:pt x="23" y="19"/>
                      <a:pt x="24" y="20"/>
                    </a:cubicBezTo>
                    <a:cubicBezTo>
                      <a:pt x="24" y="20"/>
                      <a:pt x="24" y="21"/>
                      <a:pt x="24" y="21"/>
                    </a:cubicBezTo>
                    <a:cubicBezTo>
                      <a:pt x="24" y="22"/>
                      <a:pt x="24" y="23"/>
                      <a:pt x="24" y="23"/>
                    </a:cubicBezTo>
                    <a:cubicBezTo>
                      <a:pt x="23" y="23"/>
                      <a:pt x="22" y="24"/>
                      <a:pt x="22" y="24"/>
                    </a:cubicBezTo>
                    <a:cubicBezTo>
                      <a:pt x="21" y="24"/>
                      <a:pt x="20" y="23"/>
                      <a:pt x="20" y="23"/>
                    </a:cubicBezTo>
                    <a:cubicBezTo>
                      <a:pt x="20" y="23"/>
                      <a:pt x="19" y="22"/>
                      <a:pt x="19" y="21"/>
                    </a:cubicBezTo>
                    <a:close/>
                    <a:moveTo>
                      <a:pt x="19" y="27"/>
                    </a:moveTo>
                    <a:cubicBezTo>
                      <a:pt x="19" y="27"/>
                      <a:pt x="19" y="26"/>
                      <a:pt x="20" y="26"/>
                    </a:cubicBezTo>
                    <a:cubicBezTo>
                      <a:pt x="20" y="25"/>
                      <a:pt x="21" y="25"/>
                      <a:pt x="22" y="25"/>
                    </a:cubicBezTo>
                    <a:cubicBezTo>
                      <a:pt x="22" y="25"/>
                      <a:pt x="23" y="25"/>
                      <a:pt x="23" y="26"/>
                    </a:cubicBezTo>
                    <a:cubicBezTo>
                      <a:pt x="24" y="26"/>
                      <a:pt x="24" y="27"/>
                      <a:pt x="24" y="27"/>
                    </a:cubicBezTo>
                    <a:cubicBezTo>
                      <a:pt x="24" y="28"/>
                      <a:pt x="24" y="29"/>
                      <a:pt x="23" y="29"/>
                    </a:cubicBezTo>
                    <a:cubicBezTo>
                      <a:pt x="23" y="30"/>
                      <a:pt x="22" y="30"/>
                      <a:pt x="21" y="30"/>
                    </a:cubicBezTo>
                    <a:cubicBezTo>
                      <a:pt x="21" y="30"/>
                      <a:pt x="20" y="30"/>
                      <a:pt x="20" y="29"/>
                    </a:cubicBezTo>
                    <a:cubicBezTo>
                      <a:pt x="19" y="29"/>
                      <a:pt x="19" y="28"/>
                      <a:pt x="19"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3" name="Freeform 398"/>
              <p:cNvSpPr>
                <a:spLocks noEditPoints="1"/>
              </p:cNvSpPr>
              <p:nvPr/>
            </p:nvSpPr>
            <p:spPr bwMode="auto">
              <a:xfrm>
                <a:off x="6369" y="1833"/>
                <a:ext cx="42" cy="42"/>
              </a:xfrm>
              <a:custGeom>
                <a:avLst/>
                <a:gdLst>
                  <a:gd name="T0" fmla="*/ 1 w 30"/>
                  <a:gd name="T1" fmla="*/ 1 h 30"/>
                  <a:gd name="T2" fmla="*/ 5 w 30"/>
                  <a:gd name="T3" fmla="*/ 1 h 30"/>
                  <a:gd name="T4" fmla="*/ 4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3 w 30"/>
                  <a:gd name="T25" fmla="*/ 4 h 30"/>
                  <a:gd name="T26" fmla="*/ 12 w 30"/>
                  <a:gd name="T27" fmla="*/ 9 h 30"/>
                  <a:gd name="T28" fmla="*/ 15 w 30"/>
                  <a:gd name="T29" fmla="*/ 6 h 30"/>
                  <a:gd name="T30" fmla="*/ 17 w 30"/>
                  <a:gd name="T31" fmla="*/ 9 h 30"/>
                  <a:gd name="T32" fmla="*/ 15 w 30"/>
                  <a:gd name="T33" fmla="*/ 11 h 30"/>
                  <a:gd name="T34" fmla="*/ 12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3 w 30"/>
                  <a:gd name="T51" fmla="*/ 24 h 30"/>
                  <a:gd name="T52" fmla="*/ 11 w 30"/>
                  <a:gd name="T53" fmla="*/ 21 h 30"/>
                  <a:gd name="T54" fmla="*/ 12 w 30"/>
                  <a:gd name="T55" fmla="*/ 26 h 30"/>
                  <a:gd name="T56" fmla="*/ 15 w 30"/>
                  <a:gd name="T57" fmla="*/ 26 h 30"/>
                  <a:gd name="T58" fmla="*/ 15 w 30"/>
                  <a:gd name="T59" fmla="*/ 29 h 30"/>
                  <a:gd name="T60" fmla="*/ 11 w 30"/>
                  <a:gd name="T61" fmla="*/ 29 h 30"/>
                  <a:gd name="T62" fmla="*/ 19 w 30"/>
                  <a:gd name="T63" fmla="*/ 3 h 30"/>
                  <a:gd name="T64" fmla="*/ 22 w 30"/>
                  <a:gd name="T65" fmla="*/ 0 h 30"/>
                  <a:gd name="T66" fmla="*/ 24 w 30"/>
                  <a:gd name="T67" fmla="*/ 3 h 30"/>
                  <a:gd name="T68" fmla="*/ 21 w 30"/>
                  <a:gd name="T69" fmla="*/ 5 h 30"/>
                  <a:gd name="T70" fmla="*/ 19 w 30"/>
                  <a:gd name="T71" fmla="*/ 3 h 30"/>
                  <a:gd name="T72" fmla="*/ 26 w 30"/>
                  <a:gd name="T73" fmla="*/ 1 h 30"/>
                  <a:gd name="T74" fmla="*/ 30 w 30"/>
                  <a:gd name="T75" fmla="*/ 1 h 30"/>
                  <a:gd name="T76" fmla="*/ 29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4" y="4"/>
                    </a:cubicBezTo>
                    <a:cubicBezTo>
                      <a:pt x="4" y="5"/>
                      <a:pt x="3" y="5"/>
                      <a:pt x="3" y="5"/>
                    </a:cubicBezTo>
                    <a:cubicBezTo>
                      <a:pt x="2" y="5"/>
                      <a:pt x="1" y="5"/>
                      <a:pt x="1" y="4"/>
                    </a:cubicBezTo>
                    <a:cubicBezTo>
                      <a:pt x="1" y="4"/>
                      <a:pt x="0" y="3"/>
                      <a:pt x="0" y="3"/>
                    </a:cubicBezTo>
                    <a:close/>
                    <a:moveTo>
                      <a:pt x="7" y="3"/>
                    </a:moveTo>
                    <a:cubicBezTo>
                      <a:pt x="7" y="2"/>
                      <a:pt x="7" y="1"/>
                      <a:pt x="7" y="1"/>
                    </a:cubicBezTo>
                    <a:cubicBezTo>
                      <a:pt x="8" y="0"/>
                      <a:pt x="8" y="0"/>
                      <a:pt x="9" y="0"/>
                    </a:cubicBezTo>
                    <a:cubicBezTo>
                      <a:pt x="10" y="0"/>
                      <a:pt x="10" y="0"/>
                      <a:pt x="11" y="1"/>
                    </a:cubicBezTo>
                    <a:cubicBezTo>
                      <a:pt x="11" y="1"/>
                      <a:pt x="12" y="2"/>
                      <a:pt x="12" y="3"/>
                    </a:cubicBezTo>
                    <a:cubicBezTo>
                      <a:pt x="11"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7" y="4"/>
                      <a:pt x="17" y="4"/>
                    </a:cubicBezTo>
                    <a:cubicBezTo>
                      <a:pt x="16" y="5"/>
                      <a:pt x="16" y="5"/>
                      <a:pt x="15" y="5"/>
                    </a:cubicBezTo>
                    <a:cubicBezTo>
                      <a:pt x="14" y="5"/>
                      <a:pt x="14" y="5"/>
                      <a:pt x="13" y="4"/>
                    </a:cubicBezTo>
                    <a:cubicBezTo>
                      <a:pt x="13" y="4"/>
                      <a:pt x="13" y="3"/>
                      <a:pt x="13" y="3"/>
                    </a:cubicBezTo>
                    <a:close/>
                    <a:moveTo>
                      <a:pt x="12" y="9"/>
                    </a:moveTo>
                    <a:cubicBezTo>
                      <a:pt x="12" y="8"/>
                      <a:pt x="13" y="8"/>
                      <a:pt x="13" y="7"/>
                    </a:cubicBezTo>
                    <a:cubicBezTo>
                      <a:pt x="14" y="7"/>
                      <a:pt x="14" y="6"/>
                      <a:pt x="15" y="6"/>
                    </a:cubicBezTo>
                    <a:cubicBezTo>
                      <a:pt x="16" y="6"/>
                      <a:pt x="16" y="7"/>
                      <a:pt x="17" y="7"/>
                    </a:cubicBezTo>
                    <a:cubicBezTo>
                      <a:pt x="17" y="8"/>
                      <a:pt x="17" y="8"/>
                      <a:pt x="17" y="9"/>
                    </a:cubicBezTo>
                    <a:cubicBezTo>
                      <a:pt x="17" y="9"/>
                      <a:pt x="17" y="10"/>
                      <a:pt x="16" y="11"/>
                    </a:cubicBezTo>
                    <a:cubicBezTo>
                      <a:pt x="16" y="11"/>
                      <a:pt x="15" y="11"/>
                      <a:pt x="15" y="11"/>
                    </a:cubicBezTo>
                    <a:cubicBezTo>
                      <a:pt x="14" y="11"/>
                      <a:pt x="13" y="11"/>
                      <a:pt x="13" y="11"/>
                    </a:cubicBezTo>
                    <a:cubicBezTo>
                      <a:pt x="13" y="10"/>
                      <a:pt x="12" y="9"/>
                      <a:pt x="12" y="9"/>
                    </a:cubicBezTo>
                    <a:close/>
                    <a:moveTo>
                      <a:pt x="12" y="15"/>
                    </a:moveTo>
                    <a:cubicBezTo>
                      <a:pt x="12" y="14"/>
                      <a:pt x="12" y="14"/>
                      <a:pt x="13" y="13"/>
                    </a:cubicBezTo>
                    <a:cubicBezTo>
                      <a:pt x="13" y="13"/>
                      <a:pt x="14" y="13"/>
                      <a:pt x="14"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1" y="20"/>
                      <a:pt x="12" y="20"/>
                    </a:cubicBezTo>
                    <a:cubicBezTo>
                      <a:pt x="13" y="19"/>
                      <a:pt x="13" y="19"/>
                      <a:pt x="14" y="19"/>
                    </a:cubicBezTo>
                    <a:cubicBezTo>
                      <a:pt x="14" y="19"/>
                      <a:pt x="15" y="19"/>
                      <a:pt x="15" y="20"/>
                    </a:cubicBezTo>
                    <a:cubicBezTo>
                      <a:pt x="16" y="20"/>
                      <a:pt x="16" y="21"/>
                      <a:pt x="16" y="21"/>
                    </a:cubicBezTo>
                    <a:cubicBezTo>
                      <a:pt x="16" y="22"/>
                      <a:pt x="16" y="23"/>
                      <a:pt x="15" y="23"/>
                    </a:cubicBezTo>
                    <a:cubicBezTo>
                      <a:pt x="15" y="23"/>
                      <a:pt x="14" y="24"/>
                      <a:pt x="13"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5" y="26"/>
                      <a:pt x="16" y="27"/>
                      <a:pt x="16" y="27"/>
                    </a:cubicBezTo>
                    <a:cubicBezTo>
                      <a:pt x="16" y="28"/>
                      <a:pt x="15" y="29"/>
                      <a:pt x="15" y="29"/>
                    </a:cubicBezTo>
                    <a:cubicBezTo>
                      <a:pt x="14" y="30"/>
                      <a:pt x="14" y="30"/>
                      <a:pt x="13" y="30"/>
                    </a:cubicBezTo>
                    <a:cubicBezTo>
                      <a:pt x="12" y="30"/>
                      <a:pt x="12" y="30"/>
                      <a:pt x="11"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1"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8" y="0"/>
                      <a:pt x="29" y="0"/>
                      <a:pt x="30" y="1"/>
                    </a:cubicBezTo>
                    <a:cubicBezTo>
                      <a:pt x="30" y="1"/>
                      <a:pt x="30" y="2"/>
                      <a:pt x="30" y="3"/>
                    </a:cubicBezTo>
                    <a:cubicBezTo>
                      <a:pt x="30" y="3"/>
                      <a:pt x="30" y="4"/>
                      <a:pt x="29" y="4"/>
                    </a:cubicBezTo>
                    <a:cubicBezTo>
                      <a:pt x="29" y="5"/>
                      <a:pt x="28" y="5"/>
                      <a:pt x="28" y="5"/>
                    </a:cubicBezTo>
                    <a:cubicBezTo>
                      <a:pt x="27" y="5"/>
                      <a:pt x="26" y="5"/>
                      <a:pt x="26" y="4"/>
                    </a:cubicBezTo>
                    <a:cubicBezTo>
                      <a:pt x="25"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4" name="Freeform 399"/>
              <p:cNvSpPr>
                <a:spLocks noEditPoints="1"/>
              </p:cNvSpPr>
              <p:nvPr/>
            </p:nvSpPr>
            <p:spPr bwMode="auto">
              <a:xfrm>
                <a:off x="6414" y="1833"/>
                <a:ext cx="28" cy="42"/>
              </a:xfrm>
              <a:custGeom>
                <a:avLst/>
                <a:gdLst>
                  <a:gd name="T0" fmla="*/ 3 w 20"/>
                  <a:gd name="T1" fmla="*/ 1 h 30"/>
                  <a:gd name="T2" fmla="*/ 7 w 20"/>
                  <a:gd name="T3" fmla="*/ 1 h 30"/>
                  <a:gd name="T4" fmla="*/ 7 w 20"/>
                  <a:gd name="T5" fmla="*/ 4 h 30"/>
                  <a:gd name="T6" fmla="*/ 3 w 20"/>
                  <a:gd name="T7" fmla="*/ 4 h 30"/>
                  <a:gd name="T8" fmla="*/ 2 w 20"/>
                  <a:gd name="T9" fmla="*/ 3 h 30"/>
                  <a:gd name="T10" fmla="*/ 5 w 20"/>
                  <a:gd name="T11" fmla="*/ 0 h 30"/>
                  <a:gd name="T12" fmla="*/ 7 w 20"/>
                  <a:gd name="T13" fmla="*/ 3 h 30"/>
                  <a:gd name="T14" fmla="*/ 5 w 20"/>
                  <a:gd name="T15" fmla="*/ 5 h 30"/>
                  <a:gd name="T16" fmla="*/ 2 w 20"/>
                  <a:gd name="T17" fmla="*/ 3 h 30"/>
                  <a:gd name="T18" fmla="*/ 1 w 20"/>
                  <a:gd name="T19" fmla="*/ 26 h 30"/>
                  <a:gd name="T20" fmla="*/ 5 w 20"/>
                  <a:gd name="T21" fmla="*/ 26 h 30"/>
                  <a:gd name="T22" fmla="*/ 4 w 20"/>
                  <a:gd name="T23" fmla="*/ 29 h 30"/>
                  <a:gd name="T24" fmla="*/ 1 w 20"/>
                  <a:gd name="T25" fmla="*/ 29 h 30"/>
                  <a:gd name="T26" fmla="*/ 0 w 20"/>
                  <a:gd name="T27" fmla="*/ 27 h 30"/>
                  <a:gd name="T28" fmla="*/ 3 w 20"/>
                  <a:gd name="T29" fmla="*/ 25 h 30"/>
                  <a:gd name="T30" fmla="*/ 5 w 20"/>
                  <a:gd name="T31" fmla="*/ 27 h 30"/>
                  <a:gd name="T32" fmla="*/ 3 w 20"/>
                  <a:gd name="T33" fmla="*/ 30 h 30"/>
                  <a:gd name="T34" fmla="*/ 0 w 20"/>
                  <a:gd name="T35" fmla="*/ 27 h 30"/>
                  <a:gd name="T36" fmla="*/ 9 w 20"/>
                  <a:gd name="T37" fmla="*/ 1 h 30"/>
                  <a:gd name="T38" fmla="*/ 13 w 20"/>
                  <a:gd name="T39" fmla="*/ 1 h 30"/>
                  <a:gd name="T40" fmla="*/ 13 w 20"/>
                  <a:gd name="T41" fmla="*/ 4 h 30"/>
                  <a:gd name="T42" fmla="*/ 9 w 20"/>
                  <a:gd name="T43" fmla="*/ 4 h 30"/>
                  <a:gd name="T44" fmla="*/ 8 w 20"/>
                  <a:gd name="T45" fmla="*/ 9 h 30"/>
                  <a:gd name="T46" fmla="*/ 11 w 20"/>
                  <a:gd name="T47" fmla="*/ 6 h 30"/>
                  <a:gd name="T48" fmla="*/ 13 w 20"/>
                  <a:gd name="T49" fmla="*/ 9 h 30"/>
                  <a:gd name="T50" fmla="*/ 10 w 20"/>
                  <a:gd name="T51" fmla="*/ 11 h 30"/>
                  <a:gd name="T52" fmla="*/ 8 w 20"/>
                  <a:gd name="T53" fmla="*/ 9 h 30"/>
                  <a:gd name="T54" fmla="*/ 8 w 20"/>
                  <a:gd name="T55" fmla="*/ 13 h 30"/>
                  <a:gd name="T56" fmla="*/ 12 w 20"/>
                  <a:gd name="T57" fmla="*/ 13 h 30"/>
                  <a:gd name="T58" fmla="*/ 12 w 20"/>
                  <a:gd name="T59" fmla="*/ 17 h 30"/>
                  <a:gd name="T60" fmla="*/ 8 w 20"/>
                  <a:gd name="T61" fmla="*/ 17 h 30"/>
                  <a:gd name="T62" fmla="*/ 7 w 20"/>
                  <a:gd name="T63" fmla="*/ 21 h 30"/>
                  <a:gd name="T64" fmla="*/ 10 w 20"/>
                  <a:gd name="T65" fmla="*/ 19 h 30"/>
                  <a:gd name="T66" fmla="*/ 12 w 20"/>
                  <a:gd name="T67" fmla="*/ 21 h 30"/>
                  <a:gd name="T68" fmla="*/ 9 w 20"/>
                  <a:gd name="T69" fmla="*/ 24 h 30"/>
                  <a:gd name="T70" fmla="*/ 7 w 20"/>
                  <a:gd name="T71" fmla="*/ 21 h 30"/>
                  <a:gd name="T72" fmla="*/ 7 w 20"/>
                  <a:gd name="T73" fmla="*/ 26 h 30"/>
                  <a:gd name="T74" fmla="*/ 11 w 20"/>
                  <a:gd name="T75" fmla="*/ 26 h 30"/>
                  <a:gd name="T76" fmla="*/ 11 w 20"/>
                  <a:gd name="T77" fmla="*/ 29 h 30"/>
                  <a:gd name="T78" fmla="*/ 7 w 20"/>
                  <a:gd name="T79" fmla="*/ 29 h 30"/>
                  <a:gd name="T80" fmla="*/ 15 w 20"/>
                  <a:gd name="T81" fmla="*/ 3 h 30"/>
                  <a:gd name="T82" fmla="*/ 17 w 20"/>
                  <a:gd name="T83" fmla="*/ 0 h 30"/>
                  <a:gd name="T84" fmla="*/ 20 w 20"/>
                  <a:gd name="T85" fmla="*/ 3 h 30"/>
                  <a:gd name="T86" fmla="*/ 17 w 20"/>
                  <a:gd name="T87" fmla="*/ 5 h 30"/>
                  <a:gd name="T88" fmla="*/ 15 w 20"/>
                  <a:gd name="T89" fmla="*/ 3 h 30"/>
                  <a:gd name="T90" fmla="*/ 14 w 20"/>
                  <a:gd name="T91" fmla="*/ 26 h 30"/>
                  <a:gd name="T92" fmla="*/ 17 w 20"/>
                  <a:gd name="T93" fmla="*/ 26 h 30"/>
                  <a:gd name="T94" fmla="*/ 17 w 20"/>
                  <a:gd name="T95" fmla="*/ 29 h 30"/>
                  <a:gd name="T96" fmla="*/ 13 w 20"/>
                  <a:gd name="T9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9" y="3"/>
                    </a:moveTo>
                    <a:cubicBezTo>
                      <a:pt x="9" y="2"/>
                      <a:pt x="9" y="1"/>
                      <a:pt x="9" y="1"/>
                    </a:cubicBezTo>
                    <a:cubicBezTo>
                      <a:pt x="10" y="0"/>
                      <a:pt x="10"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8" y="15"/>
                    </a:moveTo>
                    <a:cubicBezTo>
                      <a:pt x="8" y="14"/>
                      <a:pt x="8" y="14"/>
                      <a:pt x="8" y="13"/>
                    </a:cubicBezTo>
                    <a:cubicBezTo>
                      <a:pt x="9" y="13"/>
                      <a:pt x="10" y="13"/>
                      <a:pt x="10" y="13"/>
                    </a:cubicBezTo>
                    <a:cubicBezTo>
                      <a:pt x="11" y="13"/>
                      <a:pt x="12" y="13"/>
                      <a:pt x="12" y="13"/>
                    </a:cubicBezTo>
                    <a:cubicBezTo>
                      <a:pt x="12" y="14"/>
                      <a:pt x="13" y="14"/>
                      <a:pt x="13" y="15"/>
                    </a:cubicBezTo>
                    <a:cubicBezTo>
                      <a:pt x="12" y="16"/>
                      <a:pt x="12" y="16"/>
                      <a:pt x="12" y="17"/>
                    </a:cubicBezTo>
                    <a:cubicBezTo>
                      <a:pt x="11" y="17"/>
                      <a:pt x="10" y="17"/>
                      <a:pt x="10" y="17"/>
                    </a:cubicBezTo>
                    <a:cubicBezTo>
                      <a:pt x="9" y="17"/>
                      <a:pt x="9" y="17"/>
                      <a:pt x="8" y="17"/>
                    </a:cubicBezTo>
                    <a:cubicBezTo>
                      <a:pt x="8" y="16"/>
                      <a:pt x="7" y="16"/>
                      <a:pt x="8" y="15"/>
                    </a:cubicBezTo>
                    <a:close/>
                    <a:moveTo>
                      <a:pt x="7" y="21"/>
                    </a:moveTo>
                    <a:cubicBezTo>
                      <a:pt x="7" y="21"/>
                      <a:pt x="7" y="20"/>
                      <a:pt x="8" y="20"/>
                    </a:cubicBezTo>
                    <a:cubicBezTo>
                      <a:pt x="8" y="19"/>
                      <a:pt x="9" y="19"/>
                      <a:pt x="10" y="19"/>
                    </a:cubicBezTo>
                    <a:cubicBezTo>
                      <a:pt x="10" y="19"/>
                      <a:pt x="11" y="19"/>
                      <a:pt x="11" y="20"/>
                    </a:cubicBezTo>
                    <a:cubicBezTo>
                      <a:pt x="12" y="20"/>
                      <a:pt x="12" y="21"/>
                      <a:pt x="12" y="21"/>
                    </a:cubicBezTo>
                    <a:cubicBezTo>
                      <a:pt x="12" y="22"/>
                      <a:pt x="12" y="23"/>
                      <a:pt x="11" y="23"/>
                    </a:cubicBezTo>
                    <a:cubicBezTo>
                      <a:pt x="10" y="23"/>
                      <a:pt x="10" y="24"/>
                      <a:pt x="9" y="24"/>
                    </a:cubicBezTo>
                    <a:cubicBezTo>
                      <a:pt x="9" y="24"/>
                      <a:pt x="8" y="23"/>
                      <a:pt x="8" y="23"/>
                    </a:cubicBezTo>
                    <a:cubicBezTo>
                      <a:pt x="7" y="23"/>
                      <a:pt x="7" y="22"/>
                      <a:pt x="7" y="21"/>
                    </a:cubicBezTo>
                    <a:close/>
                    <a:moveTo>
                      <a:pt x="7" y="27"/>
                    </a:moveTo>
                    <a:cubicBezTo>
                      <a:pt x="7" y="27"/>
                      <a:pt x="7" y="26"/>
                      <a:pt x="7" y="26"/>
                    </a:cubicBezTo>
                    <a:cubicBezTo>
                      <a:pt x="8" y="25"/>
                      <a:pt x="8" y="25"/>
                      <a:pt x="9" y="25"/>
                    </a:cubicBezTo>
                    <a:cubicBezTo>
                      <a:pt x="10" y="25"/>
                      <a:pt x="10" y="25"/>
                      <a:pt x="11" y="26"/>
                    </a:cubicBezTo>
                    <a:cubicBezTo>
                      <a:pt x="11" y="26"/>
                      <a:pt x="11" y="27"/>
                      <a:pt x="11" y="27"/>
                    </a:cubicBezTo>
                    <a:cubicBezTo>
                      <a:pt x="11" y="28"/>
                      <a:pt x="11" y="29"/>
                      <a:pt x="11" y="29"/>
                    </a:cubicBezTo>
                    <a:cubicBezTo>
                      <a:pt x="10" y="30"/>
                      <a:pt x="10" y="30"/>
                      <a:pt x="9" y="30"/>
                    </a:cubicBezTo>
                    <a:cubicBezTo>
                      <a:pt x="8" y="30"/>
                      <a:pt x="8" y="30"/>
                      <a:pt x="7" y="29"/>
                    </a:cubicBezTo>
                    <a:cubicBezTo>
                      <a:pt x="7" y="29"/>
                      <a:pt x="6" y="28"/>
                      <a:pt x="7" y="27"/>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8" y="5"/>
                      <a:pt x="18" y="5"/>
                      <a:pt x="17" y="5"/>
                    </a:cubicBezTo>
                    <a:cubicBezTo>
                      <a:pt x="17" y="5"/>
                      <a:pt x="16" y="5"/>
                      <a:pt x="16" y="4"/>
                    </a:cubicBezTo>
                    <a:cubicBezTo>
                      <a:pt x="15" y="4"/>
                      <a:pt x="15" y="3"/>
                      <a:pt x="15" y="3"/>
                    </a:cubicBezTo>
                    <a:close/>
                    <a:moveTo>
                      <a:pt x="13" y="27"/>
                    </a:moveTo>
                    <a:cubicBezTo>
                      <a:pt x="13" y="27"/>
                      <a:pt x="13" y="26"/>
                      <a:pt x="14" y="26"/>
                    </a:cubicBezTo>
                    <a:cubicBezTo>
                      <a:pt x="14" y="25"/>
                      <a:pt x="15" y="25"/>
                      <a:pt x="15" y="25"/>
                    </a:cubicBezTo>
                    <a:cubicBezTo>
                      <a:pt x="16" y="25"/>
                      <a:pt x="17" y="25"/>
                      <a:pt x="17" y="26"/>
                    </a:cubicBezTo>
                    <a:cubicBezTo>
                      <a:pt x="18" y="26"/>
                      <a:pt x="18" y="27"/>
                      <a:pt x="18" y="27"/>
                    </a:cubicBezTo>
                    <a:cubicBezTo>
                      <a:pt x="18" y="28"/>
                      <a:pt x="17" y="29"/>
                      <a:pt x="17" y="29"/>
                    </a:cubicBezTo>
                    <a:cubicBezTo>
                      <a:pt x="16" y="30"/>
                      <a:pt x="16" y="30"/>
                      <a:pt x="15" y="30"/>
                    </a:cubicBezTo>
                    <a:cubicBezTo>
                      <a:pt x="15" y="30"/>
                      <a:pt x="14" y="30"/>
                      <a:pt x="13" y="29"/>
                    </a:cubicBezTo>
                    <a:cubicBezTo>
                      <a:pt x="13" y="29"/>
                      <a:pt x="13" y="28"/>
                      <a:pt x="13"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5" name="Freeform 400"/>
              <p:cNvSpPr>
                <a:spLocks noEditPoints="1"/>
              </p:cNvSpPr>
              <p:nvPr/>
            </p:nvSpPr>
            <p:spPr bwMode="auto">
              <a:xfrm>
                <a:off x="6445" y="1833"/>
                <a:ext cx="35" cy="42"/>
              </a:xfrm>
              <a:custGeom>
                <a:avLst/>
                <a:gdLst>
                  <a:gd name="T0" fmla="*/ 2 w 25"/>
                  <a:gd name="T1" fmla="*/ 7 h 30"/>
                  <a:gd name="T2" fmla="*/ 6 w 25"/>
                  <a:gd name="T3" fmla="*/ 7 h 30"/>
                  <a:gd name="T4" fmla="*/ 6 w 25"/>
                  <a:gd name="T5" fmla="*/ 11 h 30"/>
                  <a:gd name="T6" fmla="*/ 2 w 25"/>
                  <a:gd name="T7" fmla="*/ 11 h 30"/>
                  <a:gd name="T8" fmla="*/ 1 w 25"/>
                  <a:gd name="T9" fmla="*/ 15 h 30"/>
                  <a:gd name="T10" fmla="*/ 4 w 25"/>
                  <a:gd name="T11" fmla="*/ 13 h 30"/>
                  <a:gd name="T12" fmla="*/ 6 w 25"/>
                  <a:gd name="T13" fmla="*/ 15 h 30"/>
                  <a:gd name="T14" fmla="*/ 3 w 25"/>
                  <a:gd name="T15" fmla="*/ 17 h 30"/>
                  <a:gd name="T16" fmla="*/ 1 w 25"/>
                  <a:gd name="T17" fmla="*/ 15 h 30"/>
                  <a:gd name="T18" fmla="*/ 1 w 25"/>
                  <a:gd name="T19" fmla="*/ 20 h 30"/>
                  <a:gd name="T20" fmla="*/ 5 w 25"/>
                  <a:gd name="T21" fmla="*/ 20 h 30"/>
                  <a:gd name="T22" fmla="*/ 4 w 25"/>
                  <a:gd name="T23" fmla="*/ 23 h 30"/>
                  <a:gd name="T24" fmla="*/ 1 w 25"/>
                  <a:gd name="T25" fmla="*/ 23 h 30"/>
                  <a:gd name="T26" fmla="*/ 8 w 25"/>
                  <a:gd name="T27" fmla="*/ 3 h 30"/>
                  <a:gd name="T28" fmla="*/ 11 w 25"/>
                  <a:gd name="T29" fmla="*/ 0 h 30"/>
                  <a:gd name="T30" fmla="*/ 13 w 25"/>
                  <a:gd name="T31" fmla="*/ 3 h 30"/>
                  <a:gd name="T32" fmla="*/ 11 w 25"/>
                  <a:gd name="T33" fmla="*/ 5 h 30"/>
                  <a:gd name="T34" fmla="*/ 8 w 25"/>
                  <a:gd name="T35" fmla="*/ 3 h 30"/>
                  <a:gd name="T36" fmla="*/ 7 w 25"/>
                  <a:gd name="T37" fmla="*/ 26 h 30"/>
                  <a:gd name="T38" fmla="*/ 10 w 25"/>
                  <a:gd name="T39" fmla="*/ 26 h 30"/>
                  <a:gd name="T40" fmla="*/ 10 w 25"/>
                  <a:gd name="T41" fmla="*/ 29 h 30"/>
                  <a:gd name="T42" fmla="*/ 7 w 25"/>
                  <a:gd name="T43" fmla="*/ 29 h 30"/>
                  <a:gd name="T44" fmla="*/ 14 w 25"/>
                  <a:gd name="T45" fmla="*/ 3 h 30"/>
                  <a:gd name="T46" fmla="*/ 17 w 25"/>
                  <a:gd name="T47" fmla="*/ 0 h 30"/>
                  <a:gd name="T48" fmla="*/ 19 w 25"/>
                  <a:gd name="T49" fmla="*/ 3 h 30"/>
                  <a:gd name="T50" fmla="*/ 17 w 25"/>
                  <a:gd name="T51" fmla="*/ 5 h 30"/>
                  <a:gd name="T52" fmla="*/ 14 w 25"/>
                  <a:gd name="T53" fmla="*/ 3 h 30"/>
                  <a:gd name="T54" fmla="*/ 13 w 25"/>
                  <a:gd name="T55" fmla="*/ 26 h 30"/>
                  <a:gd name="T56" fmla="*/ 17 w 25"/>
                  <a:gd name="T57" fmla="*/ 26 h 30"/>
                  <a:gd name="T58" fmla="*/ 17 w 25"/>
                  <a:gd name="T59" fmla="*/ 29 h 30"/>
                  <a:gd name="T60" fmla="*/ 13 w 25"/>
                  <a:gd name="T61" fmla="*/ 29 h 30"/>
                  <a:gd name="T62" fmla="*/ 20 w 25"/>
                  <a:gd name="T63" fmla="*/ 9 h 30"/>
                  <a:gd name="T64" fmla="*/ 23 w 25"/>
                  <a:gd name="T65" fmla="*/ 6 h 30"/>
                  <a:gd name="T66" fmla="*/ 25 w 25"/>
                  <a:gd name="T67" fmla="*/ 9 h 30"/>
                  <a:gd name="T68" fmla="*/ 23 w 25"/>
                  <a:gd name="T69" fmla="*/ 11 h 30"/>
                  <a:gd name="T70" fmla="*/ 20 w 25"/>
                  <a:gd name="T71" fmla="*/ 9 h 30"/>
                  <a:gd name="T72" fmla="*/ 21 w 25"/>
                  <a:gd name="T73" fmla="*/ 13 h 30"/>
                  <a:gd name="T74" fmla="*/ 24 w 25"/>
                  <a:gd name="T75" fmla="*/ 13 h 30"/>
                  <a:gd name="T76" fmla="*/ 24 w 25"/>
                  <a:gd name="T77" fmla="*/ 17 h 30"/>
                  <a:gd name="T78" fmla="*/ 20 w 25"/>
                  <a:gd name="T79" fmla="*/ 17 h 30"/>
                  <a:gd name="T80" fmla="*/ 19 w 25"/>
                  <a:gd name="T81" fmla="*/ 21 h 30"/>
                  <a:gd name="T82" fmla="*/ 22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9"/>
                    </a:moveTo>
                    <a:cubicBezTo>
                      <a:pt x="2" y="8"/>
                      <a:pt x="2" y="8"/>
                      <a:pt x="2" y="7"/>
                    </a:cubicBezTo>
                    <a:cubicBezTo>
                      <a:pt x="3" y="7"/>
                      <a:pt x="4" y="6"/>
                      <a:pt x="4" y="6"/>
                    </a:cubicBezTo>
                    <a:cubicBezTo>
                      <a:pt x="5" y="6"/>
                      <a:pt x="6" y="7"/>
                      <a:pt x="6" y="7"/>
                    </a:cubicBezTo>
                    <a:cubicBezTo>
                      <a:pt x="6" y="8"/>
                      <a:pt x="7" y="8"/>
                      <a:pt x="7" y="9"/>
                    </a:cubicBezTo>
                    <a:cubicBezTo>
                      <a:pt x="6" y="9"/>
                      <a:pt x="6" y="10"/>
                      <a:pt x="6" y="11"/>
                    </a:cubicBezTo>
                    <a:cubicBezTo>
                      <a:pt x="5" y="11"/>
                      <a:pt x="5" y="11"/>
                      <a:pt x="4" y="11"/>
                    </a:cubicBezTo>
                    <a:cubicBezTo>
                      <a:pt x="3" y="11"/>
                      <a:pt x="3" y="11"/>
                      <a:pt x="2" y="11"/>
                    </a:cubicBezTo>
                    <a:cubicBezTo>
                      <a:pt x="2" y="10"/>
                      <a:pt x="2" y="9"/>
                      <a:pt x="2"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6" y="16"/>
                      <a:pt x="5" y="17"/>
                    </a:cubicBezTo>
                    <a:cubicBezTo>
                      <a:pt x="4" y="17"/>
                      <a:pt x="4" y="17"/>
                      <a:pt x="3" y="17"/>
                    </a:cubicBezTo>
                    <a:cubicBezTo>
                      <a:pt x="2" y="17"/>
                      <a:pt x="2" y="17"/>
                      <a:pt x="2"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3" y="24"/>
                    </a:cubicBezTo>
                    <a:cubicBezTo>
                      <a:pt x="2" y="24"/>
                      <a:pt x="1" y="23"/>
                      <a:pt x="1" y="23"/>
                    </a:cubicBezTo>
                    <a:cubicBezTo>
                      <a:pt x="0" y="23"/>
                      <a:pt x="0" y="22"/>
                      <a:pt x="0" y="21"/>
                    </a:cubicBezTo>
                    <a:close/>
                    <a:moveTo>
                      <a:pt x="8" y="3"/>
                    </a:moveTo>
                    <a:cubicBezTo>
                      <a:pt x="8" y="2"/>
                      <a:pt x="9" y="1"/>
                      <a:pt x="9" y="1"/>
                    </a:cubicBezTo>
                    <a:cubicBezTo>
                      <a:pt x="10" y="0"/>
                      <a:pt x="10" y="0"/>
                      <a:pt x="11" y="0"/>
                    </a:cubicBezTo>
                    <a:cubicBezTo>
                      <a:pt x="11" y="0"/>
                      <a:pt x="12" y="0"/>
                      <a:pt x="13" y="1"/>
                    </a:cubicBezTo>
                    <a:cubicBezTo>
                      <a:pt x="13" y="1"/>
                      <a:pt x="13" y="2"/>
                      <a:pt x="13" y="3"/>
                    </a:cubicBezTo>
                    <a:cubicBezTo>
                      <a:pt x="13" y="3"/>
                      <a:pt x="13" y="4"/>
                      <a:pt x="12" y="4"/>
                    </a:cubicBezTo>
                    <a:cubicBezTo>
                      <a:pt x="12" y="5"/>
                      <a:pt x="11" y="5"/>
                      <a:pt x="11" y="5"/>
                    </a:cubicBezTo>
                    <a:cubicBezTo>
                      <a:pt x="10" y="5"/>
                      <a:pt x="9" y="5"/>
                      <a:pt x="9" y="4"/>
                    </a:cubicBezTo>
                    <a:cubicBezTo>
                      <a:pt x="8" y="4"/>
                      <a:pt x="8" y="3"/>
                      <a:pt x="8" y="3"/>
                    </a:cubicBezTo>
                    <a:close/>
                    <a:moveTo>
                      <a:pt x="6" y="27"/>
                    </a:moveTo>
                    <a:cubicBezTo>
                      <a:pt x="6" y="27"/>
                      <a:pt x="6" y="26"/>
                      <a:pt x="7" y="26"/>
                    </a:cubicBezTo>
                    <a:cubicBezTo>
                      <a:pt x="7" y="25"/>
                      <a:pt x="8" y="25"/>
                      <a:pt x="9" y="25"/>
                    </a:cubicBezTo>
                    <a:cubicBezTo>
                      <a:pt x="9" y="25"/>
                      <a:pt x="10" y="25"/>
                      <a:pt x="10" y="26"/>
                    </a:cubicBezTo>
                    <a:cubicBezTo>
                      <a:pt x="11" y="26"/>
                      <a:pt x="11" y="27"/>
                      <a:pt x="11" y="27"/>
                    </a:cubicBezTo>
                    <a:cubicBezTo>
                      <a:pt x="11" y="28"/>
                      <a:pt x="11" y="29"/>
                      <a:pt x="10" y="29"/>
                    </a:cubicBezTo>
                    <a:cubicBezTo>
                      <a:pt x="10" y="30"/>
                      <a:pt x="9" y="30"/>
                      <a:pt x="9" y="30"/>
                    </a:cubicBezTo>
                    <a:cubicBezTo>
                      <a:pt x="8" y="30"/>
                      <a:pt x="7" y="30"/>
                      <a:pt x="7" y="29"/>
                    </a:cubicBezTo>
                    <a:cubicBezTo>
                      <a:pt x="6" y="29"/>
                      <a:pt x="6" y="28"/>
                      <a:pt x="6" y="27"/>
                    </a:cubicBezTo>
                    <a:close/>
                    <a:moveTo>
                      <a:pt x="14" y="3"/>
                    </a:moveTo>
                    <a:cubicBezTo>
                      <a:pt x="15" y="2"/>
                      <a:pt x="15" y="1"/>
                      <a:pt x="15" y="1"/>
                    </a:cubicBezTo>
                    <a:cubicBezTo>
                      <a:pt x="16" y="0"/>
                      <a:pt x="16" y="0"/>
                      <a:pt x="17" y="0"/>
                    </a:cubicBezTo>
                    <a:cubicBezTo>
                      <a:pt x="18" y="0"/>
                      <a:pt x="18" y="0"/>
                      <a:pt x="19" y="1"/>
                    </a:cubicBezTo>
                    <a:cubicBezTo>
                      <a:pt x="19" y="1"/>
                      <a:pt x="19" y="2"/>
                      <a:pt x="19" y="3"/>
                    </a:cubicBezTo>
                    <a:cubicBezTo>
                      <a:pt x="19" y="3"/>
                      <a:pt x="19" y="4"/>
                      <a:pt x="19" y="4"/>
                    </a:cubicBezTo>
                    <a:cubicBezTo>
                      <a:pt x="18" y="5"/>
                      <a:pt x="18" y="5"/>
                      <a:pt x="17" y="5"/>
                    </a:cubicBezTo>
                    <a:cubicBezTo>
                      <a:pt x="16" y="5"/>
                      <a:pt x="16" y="5"/>
                      <a:pt x="15" y="4"/>
                    </a:cubicBezTo>
                    <a:cubicBezTo>
                      <a:pt x="15" y="4"/>
                      <a:pt x="14" y="3"/>
                      <a:pt x="14" y="3"/>
                    </a:cubicBezTo>
                    <a:close/>
                    <a:moveTo>
                      <a:pt x="12" y="27"/>
                    </a:moveTo>
                    <a:cubicBezTo>
                      <a:pt x="12" y="27"/>
                      <a:pt x="13" y="26"/>
                      <a:pt x="13" y="26"/>
                    </a:cubicBezTo>
                    <a:cubicBezTo>
                      <a:pt x="14" y="25"/>
                      <a:pt x="14" y="25"/>
                      <a:pt x="15" y="25"/>
                    </a:cubicBezTo>
                    <a:cubicBezTo>
                      <a:pt x="16" y="25"/>
                      <a:pt x="16" y="25"/>
                      <a:pt x="17" y="26"/>
                    </a:cubicBezTo>
                    <a:cubicBezTo>
                      <a:pt x="17" y="26"/>
                      <a:pt x="17" y="27"/>
                      <a:pt x="17" y="27"/>
                    </a:cubicBezTo>
                    <a:cubicBezTo>
                      <a:pt x="17" y="28"/>
                      <a:pt x="17" y="29"/>
                      <a:pt x="17" y="29"/>
                    </a:cubicBezTo>
                    <a:cubicBezTo>
                      <a:pt x="16" y="30"/>
                      <a:pt x="15" y="30"/>
                      <a:pt x="15" y="30"/>
                    </a:cubicBezTo>
                    <a:cubicBezTo>
                      <a:pt x="14" y="30"/>
                      <a:pt x="14" y="30"/>
                      <a:pt x="13" y="29"/>
                    </a:cubicBezTo>
                    <a:cubicBezTo>
                      <a:pt x="13" y="29"/>
                      <a:pt x="12" y="28"/>
                      <a:pt x="12" y="27"/>
                    </a:cubicBezTo>
                    <a:close/>
                    <a:moveTo>
                      <a:pt x="20" y="9"/>
                    </a:moveTo>
                    <a:cubicBezTo>
                      <a:pt x="20" y="8"/>
                      <a:pt x="21" y="8"/>
                      <a:pt x="21" y="7"/>
                    </a:cubicBezTo>
                    <a:cubicBezTo>
                      <a:pt x="22" y="7"/>
                      <a:pt x="22" y="6"/>
                      <a:pt x="23" y="6"/>
                    </a:cubicBezTo>
                    <a:cubicBezTo>
                      <a:pt x="24" y="6"/>
                      <a:pt x="24" y="7"/>
                      <a:pt x="25" y="7"/>
                    </a:cubicBezTo>
                    <a:cubicBezTo>
                      <a:pt x="25" y="8"/>
                      <a:pt x="25" y="8"/>
                      <a:pt x="25" y="9"/>
                    </a:cubicBezTo>
                    <a:cubicBezTo>
                      <a:pt x="25" y="9"/>
                      <a:pt x="25" y="10"/>
                      <a:pt x="24" y="11"/>
                    </a:cubicBezTo>
                    <a:cubicBezTo>
                      <a:pt x="24" y="11"/>
                      <a:pt x="23" y="11"/>
                      <a:pt x="23" y="11"/>
                    </a:cubicBezTo>
                    <a:cubicBezTo>
                      <a:pt x="22" y="11"/>
                      <a:pt x="21" y="11"/>
                      <a:pt x="21" y="11"/>
                    </a:cubicBezTo>
                    <a:cubicBezTo>
                      <a:pt x="20" y="10"/>
                      <a:pt x="20" y="9"/>
                      <a:pt x="20" y="9"/>
                    </a:cubicBezTo>
                    <a:close/>
                    <a:moveTo>
                      <a:pt x="20" y="15"/>
                    </a:moveTo>
                    <a:cubicBezTo>
                      <a:pt x="20" y="14"/>
                      <a:pt x="20" y="14"/>
                      <a:pt x="21" y="13"/>
                    </a:cubicBezTo>
                    <a:cubicBezTo>
                      <a:pt x="21" y="13"/>
                      <a:pt x="22" y="13"/>
                      <a:pt x="22" y="13"/>
                    </a:cubicBezTo>
                    <a:cubicBezTo>
                      <a:pt x="23" y="13"/>
                      <a:pt x="24" y="13"/>
                      <a:pt x="24" y="13"/>
                    </a:cubicBezTo>
                    <a:cubicBezTo>
                      <a:pt x="24" y="14"/>
                      <a:pt x="25" y="14"/>
                      <a:pt x="25" y="15"/>
                    </a:cubicBezTo>
                    <a:cubicBezTo>
                      <a:pt x="25" y="16"/>
                      <a:pt x="24" y="16"/>
                      <a:pt x="24" y="17"/>
                    </a:cubicBezTo>
                    <a:cubicBezTo>
                      <a:pt x="23" y="17"/>
                      <a:pt x="23" y="17"/>
                      <a:pt x="22" y="17"/>
                    </a:cubicBezTo>
                    <a:cubicBezTo>
                      <a:pt x="21" y="17"/>
                      <a:pt x="21" y="17"/>
                      <a:pt x="20" y="17"/>
                    </a:cubicBezTo>
                    <a:cubicBezTo>
                      <a:pt x="20" y="16"/>
                      <a:pt x="20" y="16"/>
                      <a:pt x="20"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4" y="23"/>
                      <a:pt x="23" y="23"/>
                    </a:cubicBezTo>
                    <a:cubicBezTo>
                      <a:pt x="23" y="23"/>
                      <a:pt x="22" y="24"/>
                      <a:pt x="21" y="24"/>
                    </a:cubicBezTo>
                    <a:cubicBezTo>
                      <a:pt x="21" y="24"/>
                      <a:pt x="20" y="23"/>
                      <a:pt x="20"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6" name="Freeform 401"/>
              <p:cNvSpPr>
                <a:spLocks noEditPoints="1"/>
              </p:cNvSpPr>
              <p:nvPr/>
            </p:nvSpPr>
            <p:spPr bwMode="auto">
              <a:xfrm>
                <a:off x="6484" y="1833"/>
                <a:ext cx="45" cy="42"/>
              </a:xfrm>
              <a:custGeom>
                <a:avLst/>
                <a:gdLst>
                  <a:gd name="T0" fmla="*/ 3 w 32"/>
                  <a:gd name="T1" fmla="*/ 1 h 30"/>
                  <a:gd name="T2" fmla="*/ 6 w 32"/>
                  <a:gd name="T3" fmla="*/ 1 h 30"/>
                  <a:gd name="T4" fmla="*/ 6 w 32"/>
                  <a:gd name="T5" fmla="*/ 4 h 30"/>
                  <a:gd name="T6" fmla="*/ 3 w 32"/>
                  <a:gd name="T7" fmla="*/ 4 h 30"/>
                  <a:gd name="T8" fmla="*/ 1 w 32"/>
                  <a:gd name="T9" fmla="*/ 9 h 30"/>
                  <a:gd name="T10" fmla="*/ 4 w 32"/>
                  <a:gd name="T11" fmla="*/ 6 h 30"/>
                  <a:gd name="T12" fmla="*/ 6 w 32"/>
                  <a:gd name="T13" fmla="*/ 9 h 30"/>
                  <a:gd name="T14" fmla="*/ 4 w 32"/>
                  <a:gd name="T15" fmla="*/ 11 h 30"/>
                  <a:gd name="T16" fmla="*/ 1 w 32"/>
                  <a:gd name="T17" fmla="*/ 9 h 30"/>
                  <a:gd name="T18" fmla="*/ 2 w 32"/>
                  <a:gd name="T19" fmla="*/ 13 h 30"/>
                  <a:gd name="T20" fmla="*/ 5 w 32"/>
                  <a:gd name="T21" fmla="*/ 13 h 30"/>
                  <a:gd name="T22" fmla="*/ 5 w 32"/>
                  <a:gd name="T23" fmla="*/ 17 h 30"/>
                  <a:gd name="T24" fmla="*/ 1 w 32"/>
                  <a:gd name="T25" fmla="*/ 17 h 30"/>
                  <a:gd name="T26" fmla="*/ 0 w 32"/>
                  <a:gd name="T27" fmla="*/ 21 h 30"/>
                  <a:gd name="T28" fmla="*/ 3 w 32"/>
                  <a:gd name="T29" fmla="*/ 19 h 30"/>
                  <a:gd name="T30" fmla="*/ 5 w 32"/>
                  <a:gd name="T31" fmla="*/ 21 h 30"/>
                  <a:gd name="T32" fmla="*/ 2 w 32"/>
                  <a:gd name="T33" fmla="*/ 24 h 30"/>
                  <a:gd name="T34" fmla="*/ 0 w 32"/>
                  <a:gd name="T35" fmla="*/ 21 h 30"/>
                  <a:gd name="T36" fmla="*/ 1 w 32"/>
                  <a:gd name="T37" fmla="*/ 26 h 30"/>
                  <a:gd name="T38" fmla="*/ 4 w 32"/>
                  <a:gd name="T39" fmla="*/ 26 h 30"/>
                  <a:gd name="T40" fmla="*/ 4 w 32"/>
                  <a:gd name="T41" fmla="*/ 29 h 30"/>
                  <a:gd name="T42" fmla="*/ 0 w 32"/>
                  <a:gd name="T43" fmla="*/ 29 h 30"/>
                  <a:gd name="T44" fmla="*/ 8 w 32"/>
                  <a:gd name="T45" fmla="*/ 9 h 30"/>
                  <a:gd name="T46" fmla="*/ 10 w 32"/>
                  <a:gd name="T47" fmla="*/ 6 h 30"/>
                  <a:gd name="T48" fmla="*/ 13 w 32"/>
                  <a:gd name="T49" fmla="*/ 9 h 30"/>
                  <a:gd name="T50" fmla="*/ 10 w 32"/>
                  <a:gd name="T51" fmla="*/ 11 h 30"/>
                  <a:gd name="T52" fmla="*/ 8 w 32"/>
                  <a:gd name="T53" fmla="*/ 9 h 30"/>
                  <a:gd name="T54" fmla="*/ 14 w 32"/>
                  <a:gd name="T55" fmla="*/ 13 h 30"/>
                  <a:gd name="T56" fmla="*/ 18 w 32"/>
                  <a:gd name="T57" fmla="*/ 13 h 30"/>
                  <a:gd name="T58" fmla="*/ 17 w 32"/>
                  <a:gd name="T59" fmla="*/ 17 h 30"/>
                  <a:gd name="T60" fmla="*/ 14 w 32"/>
                  <a:gd name="T61" fmla="*/ 17 h 30"/>
                  <a:gd name="T62" fmla="*/ 19 w 32"/>
                  <a:gd name="T63" fmla="*/ 21 h 30"/>
                  <a:gd name="T64" fmla="*/ 22 w 32"/>
                  <a:gd name="T65" fmla="*/ 19 h 30"/>
                  <a:gd name="T66" fmla="*/ 24 w 32"/>
                  <a:gd name="T67" fmla="*/ 21 h 30"/>
                  <a:gd name="T68" fmla="*/ 21 w 32"/>
                  <a:gd name="T69" fmla="*/ 24 h 30"/>
                  <a:gd name="T70" fmla="*/ 19 w 32"/>
                  <a:gd name="T71" fmla="*/ 21 h 30"/>
                  <a:gd name="T72" fmla="*/ 28 w 32"/>
                  <a:gd name="T73" fmla="*/ 1 h 30"/>
                  <a:gd name="T74" fmla="*/ 31 w 32"/>
                  <a:gd name="T75" fmla="*/ 1 h 30"/>
                  <a:gd name="T76" fmla="*/ 31 w 32"/>
                  <a:gd name="T77" fmla="*/ 4 h 30"/>
                  <a:gd name="T78" fmla="*/ 27 w 32"/>
                  <a:gd name="T79" fmla="*/ 4 h 30"/>
                  <a:gd name="T80" fmla="*/ 26 w 32"/>
                  <a:gd name="T81" fmla="*/ 9 h 30"/>
                  <a:gd name="T82" fmla="*/ 29 w 32"/>
                  <a:gd name="T83" fmla="*/ 6 h 30"/>
                  <a:gd name="T84" fmla="*/ 31 w 32"/>
                  <a:gd name="T85" fmla="*/ 9 h 30"/>
                  <a:gd name="T86" fmla="*/ 29 w 32"/>
                  <a:gd name="T87" fmla="*/ 11 h 30"/>
                  <a:gd name="T88" fmla="*/ 26 w 32"/>
                  <a:gd name="T89" fmla="*/ 9 h 30"/>
                  <a:gd name="T90" fmla="*/ 27 w 32"/>
                  <a:gd name="T91" fmla="*/ 13 h 30"/>
                  <a:gd name="T92" fmla="*/ 30 w 32"/>
                  <a:gd name="T93" fmla="*/ 13 h 30"/>
                  <a:gd name="T94" fmla="*/ 30 w 32"/>
                  <a:gd name="T95" fmla="*/ 17 h 30"/>
                  <a:gd name="T96" fmla="*/ 26 w 32"/>
                  <a:gd name="T97" fmla="*/ 17 h 30"/>
                  <a:gd name="T98" fmla="*/ 25 w 32"/>
                  <a:gd name="T99" fmla="*/ 21 h 30"/>
                  <a:gd name="T100" fmla="*/ 28 w 32"/>
                  <a:gd name="T101" fmla="*/ 19 h 30"/>
                  <a:gd name="T102" fmla="*/ 30 w 32"/>
                  <a:gd name="T103" fmla="*/ 21 h 30"/>
                  <a:gd name="T104" fmla="*/ 27 w 32"/>
                  <a:gd name="T105" fmla="*/ 24 h 30"/>
                  <a:gd name="T106" fmla="*/ 25 w 32"/>
                  <a:gd name="T107" fmla="*/ 21 h 30"/>
                  <a:gd name="T108" fmla="*/ 25 w 32"/>
                  <a:gd name="T109" fmla="*/ 26 h 30"/>
                  <a:gd name="T110" fmla="*/ 29 w 32"/>
                  <a:gd name="T111" fmla="*/ 26 h 30"/>
                  <a:gd name="T112" fmla="*/ 29 w 32"/>
                  <a:gd name="T113" fmla="*/ 29 h 30"/>
                  <a:gd name="T114" fmla="*/ 25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2" y="1"/>
                      <a:pt x="3" y="1"/>
                    </a:cubicBezTo>
                    <a:cubicBezTo>
                      <a:pt x="3" y="0"/>
                      <a:pt x="4" y="0"/>
                      <a:pt x="4" y="0"/>
                    </a:cubicBezTo>
                    <a:cubicBezTo>
                      <a:pt x="5" y="0"/>
                      <a:pt x="6" y="0"/>
                      <a:pt x="6" y="1"/>
                    </a:cubicBezTo>
                    <a:cubicBezTo>
                      <a:pt x="7" y="1"/>
                      <a:pt x="7" y="2"/>
                      <a:pt x="7" y="3"/>
                    </a:cubicBezTo>
                    <a:cubicBezTo>
                      <a:pt x="7" y="3"/>
                      <a:pt x="7" y="4"/>
                      <a:pt x="6" y="4"/>
                    </a:cubicBezTo>
                    <a:cubicBezTo>
                      <a:pt x="5" y="5"/>
                      <a:pt x="5" y="5"/>
                      <a:pt x="4" y="5"/>
                    </a:cubicBezTo>
                    <a:cubicBezTo>
                      <a:pt x="4" y="5"/>
                      <a:pt x="3" y="5"/>
                      <a:pt x="3" y="4"/>
                    </a:cubicBezTo>
                    <a:cubicBezTo>
                      <a:pt x="2" y="4"/>
                      <a:pt x="2" y="3"/>
                      <a:pt x="2" y="3"/>
                    </a:cubicBezTo>
                    <a:close/>
                    <a:moveTo>
                      <a:pt x="1" y="9"/>
                    </a:moveTo>
                    <a:cubicBezTo>
                      <a:pt x="2" y="8"/>
                      <a:pt x="2" y="8"/>
                      <a:pt x="2" y="7"/>
                    </a:cubicBezTo>
                    <a:cubicBezTo>
                      <a:pt x="3" y="7"/>
                      <a:pt x="3" y="6"/>
                      <a:pt x="4" y="6"/>
                    </a:cubicBezTo>
                    <a:cubicBezTo>
                      <a:pt x="5" y="6"/>
                      <a:pt x="5" y="7"/>
                      <a:pt x="6" y="7"/>
                    </a:cubicBezTo>
                    <a:cubicBezTo>
                      <a:pt x="6" y="8"/>
                      <a:pt x="6" y="8"/>
                      <a:pt x="6" y="9"/>
                    </a:cubicBezTo>
                    <a:cubicBezTo>
                      <a:pt x="6" y="9"/>
                      <a:pt x="6" y="10"/>
                      <a:pt x="6" y="11"/>
                    </a:cubicBezTo>
                    <a:cubicBezTo>
                      <a:pt x="5" y="11"/>
                      <a:pt x="4" y="11"/>
                      <a:pt x="4" y="11"/>
                    </a:cubicBezTo>
                    <a:cubicBezTo>
                      <a:pt x="3" y="11"/>
                      <a:pt x="2" y="11"/>
                      <a:pt x="2" y="11"/>
                    </a:cubicBezTo>
                    <a:cubicBezTo>
                      <a:pt x="2" y="10"/>
                      <a:pt x="1" y="9"/>
                      <a:pt x="1"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1" y="26"/>
                    </a:cubicBezTo>
                    <a:cubicBezTo>
                      <a:pt x="1" y="25"/>
                      <a:pt x="2" y="25"/>
                      <a:pt x="2" y="25"/>
                    </a:cubicBezTo>
                    <a:cubicBezTo>
                      <a:pt x="3" y="25"/>
                      <a:pt x="4" y="25"/>
                      <a:pt x="4" y="26"/>
                    </a:cubicBezTo>
                    <a:cubicBezTo>
                      <a:pt x="5" y="26"/>
                      <a:pt x="5" y="27"/>
                      <a:pt x="5" y="27"/>
                    </a:cubicBezTo>
                    <a:cubicBezTo>
                      <a:pt x="5" y="28"/>
                      <a:pt x="4" y="29"/>
                      <a:pt x="4" y="29"/>
                    </a:cubicBezTo>
                    <a:cubicBezTo>
                      <a:pt x="3" y="30"/>
                      <a:pt x="3" y="30"/>
                      <a:pt x="2" y="30"/>
                    </a:cubicBezTo>
                    <a:cubicBezTo>
                      <a:pt x="2" y="30"/>
                      <a:pt x="1" y="30"/>
                      <a:pt x="0" y="29"/>
                    </a:cubicBezTo>
                    <a:cubicBezTo>
                      <a:pt x="0" y="29"/>
                      <a:pt x="0" y="28"/>
                      <a:pt x="0" y="27"/>
                    </a:cubicBezTo>
                    <a:close/>
                    <a:moveTo>
                      <a:pt x="8" y="9"/>
                    </a:moveTo>
                    <a:cubicBezTo>
                      <a:pt x="8" y="8"/>
                      <a:pt x="8" y="8"/>
                      <a:pt x="9" y="7"/>
                    </a:cubicBezTo>
                    <a:cubicBezTo>
                      <a:pt x="9" y="7"/>
                      <a:pt x="10" y="6"/>
                      <a:pt x="10" y="6"/>
                    </a:cubicBezTo>
                    <a:cubicBezTo>
                      <a:pt x="11" y="6"/>
                      <a:pt x="12" y="7"/>
                      <a:pt x="12" y="7"/>
                    </a:cubicBezTo>
                    <a:cubicBezTo>
                      <a:pt x="13" y="8"/>
                      <a:pt x="13" y="8"/>
                      <a:pt x="13" y="9"/>
                    </a:cubicBezTo>
                    <a:cubicBezTo>
                      <a:pt x="13" y="9"/>
                      <a:pt x="12" y="10"/>
                      <a:pt x="12" y="11"/>
                    </a:cubicBezTo>
                    <a:cubicBezTo>
                      <a:pt x="11" y="11"/>
                      <a:pt x="11" y="11"/>
                      <a:pt x="10" y="11"/>
                    </a:cubicBezTo>
                    <a:cubicBezTo>
                      <a:pt x="9" y="11"/>
                      <a:pt x="9" y="11"/>
                      <a:pt x="8" y="11"/>
                    </a:cubicBezTo>
                    <a:cubicBezTo>
                      <a:pt x="8" y="10"/>
                      <a:pt x="8" y="9"/>
                      <a:pt x="8" y="9"/>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27" y="3"/>
                    </a:moveTo>
                    <a:cubicBezTo>
                      <a:pt x="27" y="2"/>
                      <a:pt x="27" y="1"/>
                      <a:pt x="28" y="1"/>
                    </a:cubicBezTo>
                    <a:cubicBezTo>
                      <a:pt x="28" y="0"/>
                      <a:pt x="29" y="0"/>
                      <a:pt x="29" y="0"/>
                    </a:cubicBezTo>
                    <a:cubicBezTo>
                      <a:pt x="30" y="0"/>
                      <a:pt x="31" y="0"/>
                      <a:pt x="31" y="1"/>
                    </a:cubicBezTo>
                    <a:cubicBezTo>
                      <a:pt x="32" y="1"/>
                      <a:pt x="32" y="2"/>
                      <a:pt x="32" y="3"/>
                    </a:cubicBezTo>
                    <a:cubicBezTo>
                      <a:pt x="32" y="3"/>
                      <a:pt x="31" y="4"/>
                      <a:pt x="31" y="4"/>
                    </a:cubicBezTo>
                    <a:cubicBezTo>
                      <a:pt x="30" y="5"/>
                      <a:pt x="30" y="5"/>
                      <a:pt x="29" y="5"/>
                    </a:cubicBezTo>
                    <a:cubicBezTo>
                      <a:pt x="28" y="5"/>
                      <a:pt x="28" y="5"/>
                      <a:pt x="27" y="4"/>
                    </a:cubicBezTo>
                    <a:cubicBezTo>
                      <a:pt x="27" y="4"/>
                      <a:pt x="27" y="3"/>
                      <a:pt x="27" y="3"/>
                    </a:cubicBezTo>
                    <a:close/>
                    <a:moveTo>
                      <a:pt x="26" y="9"/>
                    </a:moveTo>
                    <a:cubicBezTo>
                      <a:pt x="26" y="8"/>
                      <a:pt x="27" y="8"/>
                      <a:pt x="27" y="7"/>
                    </a:cubicBezTo>
                    <a:cubicBezTo>
                      <a:pt x="28" y="7"/>
                      <a:pt x="28" y="6"/>
                      <a:pt x="29" y="6"/>
                    </a:cubicBezTo>
                    <a:cubicBezTo>
                      <a:pt x="30" y="6"/>
                      <a:pt x="30" y="7"/>
                      <a:pt x="31" y="7"/>
                    </a:cubicBezTo>
                    <a:cubicBezTo>
                      <a:pt x="31" y="8"/>
                      <a:pt x="31" y="8"/>
                      <a:pt x="31" y="9"/>
                    </a:cubicBezTo>
                    <a:cubicBezTo>
                      <a:pt x="31" y="9"/>
                      <a:pt x="31" y="10"/>
                      <a:pt x="30" y="11"/>
                    </a:cubicBezTo>
                    <a:cubicBezTo>
                      <a:pt x="30" y="11"/>
                      <a:pt x="29" y="11"/>
                      <a:pt x="29" y="11"/>
                    </a:cubicBezTo>
                    <a:cubicBezTo>
                      <a:pt x="28" y="11"/>
                      <a:pt x="27" y="11"/>
                      <a:pt x="27" y="11"/>
                    </a:cubicBezTo>
                    <a:cubicBezTo>
                      <a:pt x="26" y="10"/>
                      <a:pt x="26" y="9"/>
                      <a:pt x="26" y="9"/>
                    </a:cubicBezTo>
                    <a:close/>
                    <a:moveTo>
                      <a:pt x="26" y="15"/>
                    </a:moveTo>
                    <a:cubicBezTo>
                      <a:pt x="26" y="14"/>
                      <a:pt x="26" y="14"/>
                      <a:pt x="27" y="13"/>
                    </a:cubicBezTo>
                    <a:cubicBezTo>
                      <a:pt x="27" y="13"/>
                      <a:pt x="28" y="13"/>
                      <a:pt x="28" y="13"/>
                    </a:cubicBezTo>
                    <a:cubicBezTo>
                      <a:pt x="29" y="13"/>
                      <a:pt x="30" y="13"/>
                      <a:pt x="30" y="13"/>
                    </a:cubicBezTo>
                    <a:cubicBezTo>
                      <a:pt x="31" y="14"/>
                      <a:pt x="31" y="14"/>
                      <a:pt x="31" y="15"/>
                    </a:cubicBezTo>
                    <a:cubicBezTo>
                      <a:pt x="31" y="16"/>
                      <a:pt x="30" y="16"/>
                      <a:pt x="30" y="17"/>
                    </a:cubicBezTo>
                    <a:cubicBezTo>
                      <a:pt x="29" y="17"/>
                      <a:pt x="29" y="17"/>
                      <a:pt x="28" y="17"/>
                    </a:cubicBezTo>
                    <a:cubicBezTo>
                      <a:pt x="27" y="17"/>
                      <a:pt x="27" y="17"/>
                      <a:pt x="26" y="17"/>
                    </a:cubicBezTo>
                    <a:cubicBezTo>
                      <a:pt x="26" y="16"/>
                      <a:pt x="26" y="16"/>
                      <a:pt x="26" y="15"/>
                    </a:cubicBezTo>
                    <a:close/>
                    <a:moveTo>
                      <a:pt x="25" y="21"/>
                    </a:moveTo>
                    <a:cubicBezTo>
                      <a:pt x="25" y="21"/>
                      <a:pt x="25" y="20"/>
                      <a:pt x="26" y="20"/>
                    </a:cubicBezTo>
                    <a:cubicBezTo>
                      <a:pt x="27" y="19"/>
                      <a:pt x="27" y="19"/>
                      <a:pt x="28" y="19"/>
                    </a:cubicBezTo>
                    <a:cubicBezTo>
                      <a:pt x="28" y="19"/>
                      <a:pt x="29" y="19"/>
                      <a:pt x="29" y="20"/>
                    </a:cubicBezTo>
                    <a:cubicBezTo>
                      <a:pt x="30" y="20"/>
                      <a:pt x="30" y="21"/>
                      <a:pt x="30" y="21"/>
                    </a:cubicBezTo>
                    <a:cubicBezTo>
                      <a:pt x="30" y="22"/>
                      <a:pt x="30" y="23"/>
                      <a:pt x="29" y="23"/>
                    </a:cubicBezTo>
                    <a:cubicBezTo>
                      <a:pt x="29" y="23"/>
                      <a:pt x="28" y="24"/>
                      <a:pt x="27" y="24"/>
                    </a:cubicBezTo>
                    <a:cubicBezTo>
                      <a:pt x="27" y="24"/>
                      <a:pt x="26" y="23"/>
                      <a:pt x="26" y="23"/>
                    </a:cubicBezTo>
                    <a:cubicBezTo>
                      <a:pt x="25" y="23"/>
                      <a:pt x="25" y="22"/>
                      <a:pt x="25" y="21"/>
                    </a:cubicBezTo>
                    <a:close/>
                    <a:moveTo>
                      <a:pt x="25" y="27"/>
                    </a:moveTo>
                    <a:cubicBezTo>
                      <a:pt x="25" y="27"/>
                      <a:pt x="25" y="26"/>
                      <a:pt x="25" y="26"/>
                    </a:cubicBezTo>
                    <a:cubicBezTo>
                      <a:pt x="26" y="25"/>
                      <a:pt x="27" y="25"/>
                      <a:pt x="27" y="25"/>
                    </a:cubicBezTo>
                    <a:cubicBezTo>
                      <a:pt x="28" y="25"/>
                      <a:pt x="29" y="25"/>
                      <a:pt x="29" y="26"/>
                    </a:cubicBezTo>
                    <a:cubicBezTo>
                      <a:pt x="29" y="26"/>
                      <a:pt x="30" y="27"/>
                      <a:pt x="30" y="27"/>
                    </a:cubicBezTo>
                    <a:cubicBezTo>
                      <a:pt x="30" y="28"/>
                      <a:pt x="29" y="29"/>
                      <a:pt x="29" y="29"/>
                    </a:cubicBezTo>
                    <a:cubicBezTo>
                      <a:pt x="28" y="30"/>
                      <a:pt x="28" y="30"/>
                      <a:pt x="27" y="30"/>
                    </a:cubicBezTo>
                    <a:cubicBezTo>
                      <a:pt x="26" y="30"/>
                      <a:pt x="26" y="30"/>
                      <a:pt x="25"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grpSp>
        <p:sp>
          <p:nvSpPr>
            <p:cNvPr id="45" name="Rectangle 44"/>
            <p:cNvSpPr/>
            <p:nvPr/>
          </p:nvSpPr>
          <p:spPr>
            <a:xfrm>
              <a:off x="8932833" y="4823592"/>
              <a:ext cx="2635769" cy="997832"/>
            </a:xfrm>
            <a:prstGeom prst="rect">
              <a:avLst/>
            </a:prstGeom>
          </p:spPr>
          <p:txBody>
            <a:bodyPr wrap="square">
              <a:spAutoFit/>
            </a:bodyPr>
            <a:lstStyle/>
            <a:p>
              <a:pPr>
                <a:lnSpc>
                  <a:spcPct val="90000"/>
                </a:lnSpc>
                <a:spcAft>
                  <a:spcPts val="600"/>
                </a:spcAft>
              </a:pPr>
              <a:r>
                <a:rPr lang="en-US" sz="1599" dirty="0">
                  <a:gradFill>
                    <a:gsLst>
                      <a:gs pos="85841">
                        <a:srgbClr val="0078D7"/>
                      </a:gs>
                      <a:gs pos="46018">
                        <a:srgbClr val="0078D7"/>
                      </a:gs>
                    </a:gsLst>
                    <a:lin ang="5400000" scaled="1"/>
                  </a:gradFill>
                </a:rPr>
                <a:t>Operations</a:t>
              </a:r>
              <a:r>
                <a:rPr lang="en-US" sz="1599" dirty="0">
                  <a:gradFill>
                    <a:gsLst>
                      <a:gs pos="15929">
                        <a:srgbClr val="505050"/>
                      </a:gs>
                      <a:gs pos="46018">
                        <a:srgbClr val="505050"/>
                      </a:gs>
                    </a:gsLst>
                    <a:lin ang="5400000" scaled="1"/>
                  </a:gradFill>
                </a:rPr>
                <a:t> automates deployment and monitors deployed apps from central repository</a:t>
              </a:r>
            </a:p>
          </p:txBody>
        </p:sp>
      </p:grpSp>
      <p:sp>
        <p:nvSpPr>
          <p:cNvPr id="237" name="Freeform 5"/>
          <p:cNvSpPr>
            <a:spLocks noChangeAspect="1" noEditPoints="1"/>
          </p:cNvSpPr>
          <p:nvPr/>
        </p:nvSpPr>
        <p:spPr bwMode="auto">
          <a:xfrm>
            <a:off x="4958274" y="2081234"/>
            <a:ext cx="1174825" cy="907353"/>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38" name="TextBox 237"/>
          <p:cNvSpPr txBox="1"/>
          <p:nvPr/>
        </p:nvSpPr>
        <p:spPr>
          <a:xfrm>
            <a:off x="4896752" y="2952129"/>
            <a:ext cx="2652469" cy="517022"/>
          </a:xfrm>
          <a:prstGeom prst="rect">
            <a:avLst/>
          </a:prstGeom>
          <a:noFill/>
        </p:spPr>
        <p:txBody>
          <a:bodyPr wrap="none" lIns="182854" tIns="146283" rIns="182854" bIns="146283" rtlCol="0">
            <a:spAutoFit/>
          </a:bodyPr>
          <a:lstStyle/>
          <a:p>
            <a:pPr>
              <a:lnSpc>
                <a:spcPct val="90000"/>
              </a:lnSpc>
              <a:spcAft>
                <a:spcPts val="600"/>
              </a:spcAft>
            </a:pPr>
            <a:r>
              <a:rPr lang="en-US" sz="1600" b="1" dirty="0">
                <a:gradFill>
                  <a:gsLst>
                    <a:gs pos="46018">
                      <a:srgbClr val="FFFFFF"/>
                    </a:gs>
                    <a:gs pos="73451">
                      <a:srgbClr val="FFFFFF"/>
                    </a:gs>
                  </a:gsLst>
                  <a:lin ang="5400000" scaled="1"/>
                </a:gradFill>
              </a:rPr>
              <a:t>Physical/Virtual Servers</a:t>
            </a:r>
          </a:p>
        </p:txBody>
      </p:sp>
      <p:sp>
        <p:nvSpPr>
          <p:cNvPr id="239" name="Freeform 5"/>
          <p:cNvSpPr>
            <a:spLocks noChangeAspect="1" noEditPoints="1"/>
          </p:cNvSpPr>
          <p:nvPr/>
        </p:nvSpPr>
        <p:spPr bwMode="auto">
          <a:xfrm>
            <a:off x="6183178" y="2077062"/>
            <a:ext cx="1174825" cy="907353"/>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nvGrpSpPr>
          <p:cNvPr id="240" name="Group 239"/>
          <p:cNvGrpSpPr/>
          <p:nvPr/>
        </p:nvGrpSpPr>
        <p:grpSpPr>
          <a:xfrm>
            <a:off x="3613953" y="5077311"/>
            <a:ext cx="1841401" cy="481740"/>
            <a:chOff x="3613583" y="4961406"/>
            <a:chExt cx="1841662" cy="481808"/>
          </a:xfrm>
        </p:grpSpPr>
        <p:cxnSp>
          <p:nvCxnSpPr>
            <p:cNvPr id="241" name="Straight Arrow Connector 240"/>
            <p:cNvCxnSpPr/>
            <p:nvPr/>
          </p:nvCxnSpPr>
          <p:spPr>
            <a:xfrm>
              <a:off x="3613583" y="4961406"/>
              <a:ext cx="1841662" cy="481808"/>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2" name="Oval 68"/>
            <p:cNvSpPr>
              <a:spLocks noChangeArrowheads="1"/>
            </p:cNvSpPr>
            <p:nvPr/>
          </p:nvSpPr>
          <p:spPr bwMode="auto">
            <a:xfrm>
              <a:off x="4423417" y="5091580"/>
              <a:ext cx="221242" cy="221153"/>
            </a:xfrm>
            <a:prstGeom prst="rect">
              <a:avLst/>
            </a:prstGeom>
            <a:solidFill>
              <a:schemeClr val="accent1"/>
            </a:solidFill>
            <a:ln w="9525">
              <a:noFill/>
              <a:round/>
              <a:headEnd/>
              <a:tailEnd/>
            </a:ln>
          </p:spPr>
          <p:txBody>
            <a:bodyPr wrap="none" lIns="93228" tIns="46614" rIns="93228" bIns="46614" anchor="ctr"/>
            <a:lstStyle/>
            <a:p>
              <a:pPr algn="ctr"/>
              <a:r>
                <a:rPr lang="en-US" sz="1398" b="1" dirty="0">
                  <a:gradFill>
                    <a:gsLst>
                      <a:gs pos="66972">
                        <a:srgbClr val="FFFFFF"/>
                      </a:gs>
                      <a:gs pos="43000">
                        <a:srgbClr val="FFFFFF"/>
                      </a:gs>
                    </a:gsLst>
                    <a:lin ang="5400000" scaled="0"/>
                  </a:gradFill>
                </a:rPr>
                <a:t>1</a:t>
              </a:r>
            </a:p>
          </p:txBody>
        </p:sp>
      </p:grpSp>
      <p:grpSp>
        <p:nvGrpSpPr>
          <p:cNvPr id="243" name="Group 242"/>
          <p:cNvGrpSpPr/>
          <p:nvPr/>
        </p:nvGrpSpPr>
        <p:grpSpPr>
          <a:xfrm>
            <a:off x="6945447" y="5026895"/>
            <a:ext cx="1917308" cy="572521"/>
            <a:chOff x="6945550" y="4910984"/>
            <a:chExt cx="1917580" cy="572602"/>
          </a:xfrm>
        </p:grpSpPr>
        <p:cxnSp>
          <p:nvCxnSpPr>
            <p:cNvPr id="244" name="Straight Arrow Connector 243"/>
            <p:cNvCxnSpPr/>
            <p:nvPr/>
          </p:nvCxnSpPr>
          <p:spPr>
            <a:xfrm flipH="1">
              <a:off x="6945550" y="4910984"/>
              <a:ext cx="1917580" cy="572602"/>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5" name="Oval 68"/>
            <p:cNvSpPr>
              <a:spLocks noChangeArrowheads="1"/>
            </p:cNvSpPr>
            <p:nvPr/>
          </p:nvSpPr>
          <p:spPr bwMode="auto">
            <a:xfrm>
              <a:off x="7848663" y="5056352"/>
              <a:ext cx="221242" cy="221153"/>
            </a:xfrm>
            <a:prstGeom prst="rect">
              <a:avLst/>
            </a:prstGeom>
            <a:solidFill>
              <a:schemeClr val="accent1"/>
            </a:solidFill>
            <a:ln w="9525">
              <a:noFill/>
              <a:round/>
              <a:headEnd/>
              <a:tailEnd/>
            </a:ln>
          </p:spPr>
          <p:txBody>
            <a:bodyPr wrap="none" lIns="93228" tIns="46614" rIns="93228" bIns="46614" anchor="ctr"/>
            <a:lstStyle/>
            <a:p>
              <a:pPr algn="ctr"/>
              <a:r>
                <a:rPr lang="en-US" sz="1398" b="1" dirty="0">
                  <a:gradFill>
                    <a:gsLst>
                      <a:gs pos="66972">
                        <a:srgbClr val="FFFFFF"/>
                      </a:gs>
                      <a:gs pos="43000">
                        <a:srgbClr val="FFFFFF"/>
                      </a:gs>
                    </a:gsLst>
                    <a:lin ang="5400000" scaled="0"/>
                  </a:gradFill>
                </a:rPr>
                <a:t>2</a:t>
              </a:r>
            </a:p>
          </p:txBody>
        </p:sp>
      </p:grpSp>
      <p:grpSp>
        <p:nvGrpSpPr>
          <p:cNvPr id="246" name="Group 245"/>
          <p:cNvGrpSpPr/>
          <p:nvPr/>
        </p:nvGrpSpPr>
        <p:grpSpPr>
          <a:xfrm>
            <a:off x="7515854" y="2762670"/>
            <a:ext cx="1159861" cy="287089"/>
            <a:chOff x="7516038" y="2646436"/>
            <a:chExt cx="1160026" cy="287129"/>
          </a:xfrm>
        </p:grpSpPr>
        <p:cxnSp>
          <p:nvCxnSpPr>
            <p:cNvPr id="247" name="Straight Arrow Connector 246"/>
            <p:cNvCxnSpPr/>
            <p:nvPr/>
          </p:nvCxnSpPr>
          <p:spPr>
            <a:xfrm flipH="1" flipV="1">
              <a:off x="7516038" y="2646436"/>
              <a:ext cx="1160026" cy="287129"/>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8" name="Oval 68"/>
            <p:cNvSpPr>
              <a:spLocks noChangeArrowheads="1"/>
            </p:cNvSpPr>
            <p:nvPr/>
          </p:nvSpPr>
          <p:spPr bwMode="auto">
            <a:xfrm>
              <a:off x="7987061" y="2700308"/>
              <a:ext cx="221242" cy="221153"/>
            </a:xfrm>
            <a:prstGeom prst="rect">
              <a:avLst/>
            </a:prstGeom>
            <a:solidFill>
              <a:schemeClr val="accent1"/>
            </a:solidFill>
            <a:ln w="9525">
              <a:noFill/>
              <a:round/>
              <a:headEnd/>
              <a:tailEnd/>
            </a:ln>
          </p:spPr>
          <p:txBody>
            <a:bodyPr wrap="none" lIns="93228" tIns="46614" rIns="93228" bIns="46614" anchor="ctr"/>
            <a:lstStyle/>
            <a:p>
              <a:pPr algn="ctr"/>
              <a:r>
                <a:rPr lang="en-US" sz="1398" b="1" dirty="0">
                  <a:gradFill>
                    <a:gsLst>
                      <a:gs pos="66972">
                        <a:srgbClr val="FFFFFF"/>
                      </a:gs>
                      <a:gs pos="43000">
                        <a:srgbClr val="FFFFFF"/>
                      </a:gs>
                    </a:gsLst>
                    <a:lin ang="5400000" scaled="0"/>
                  </a:gradFill>
                </a:rPr>
                <a:t>2</a:t>
              </a:r>
            </a:p>
          </p:txBody>
        </p:sp>
      </p:grpSp>
      <p:grpSp>
        <p:nvGrpSpPr>
          <p:cNvPr id="249" name="Group 248"/>
          <p:cNvGrpSpPr/>
          <p:nvPr/>
        </p:nvGrpSpPr>
        <p:grpSpPr>
          <a:xfrm>
            <a:off x="3619285" y="3627088"/>
            <a:ext cx="4942154" cy="221122"/>
            <a:chOff x="6969700" y="5010124"/>
            <a:chExt cx="4942855" cy="221153"/>
          </a:xfrm>
        </p:grpSpPr>
        <p:cxnSp>
          <p:nvCxnSpPr>
            <p:cNvPr id="250" name="Straight Arrow Connector 249"/>
            <p:cNvCxnSpPr/>
            <p:nvPr/>
          </p:nvCxnSpPr>
          <p:spPr>
            <a:xfrm flipH="1">
              <a:off x="6969700" y="5127220"/>
              <a:ext cx="4942855" cy="3933"/>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51" name="Oval 68"/>
            <p:cNvSpPr>
              <a:spLocks noChangeArrowheads="1"/>
            </p:cNvSpPr>
            <p:nvPr/>
          </p:nvSpPr>
          <p:spPr bwMode="auto">
            <a:xfrm>
              <a:off x="9476907" y="5010124"/>
              <a:ext cx="221242" cy="221153"/>
            </a:xfrm>
            <a:prstGeom prst="rect">
              <a:avLst/>
            </a:prstGeom>
            <a:solidFill>
              <a:schemeClr val="accent1"/>
            </a:solidFill>
            <a:ln w="9525">
              <a:noFill/>
              <a:round/>
              <a:headEnd/>
              <a:tailEnd/>
            </a:ln>
          </p:spPr>
          <p:txBody>
            <a:bodyPr wrap="none" lIns="93228" tIns="46614" rIns="93228" bIns="46614" anchor="ctr"/>
            <a:lstStyle/>
            <a:p>
              <a:pPr algn="ctr"/>
              <a:r>
                <a:rPr lang="en-US" sz="1398" b="1" dirty="0">
                  <a:gradFill>
                    <a:gsLst>
                      <a:gs pos="66972">
                        <a:srgbClr val="FFFFFF"/>
                      </a:gs>
                      <a:gs pos="43000">
                        <a:srgbClr val="FFFFFF"/>
                      </a:gs>
                    </a:gsLst>
                    <a:lin ang="5400000" scaled="0"/>
                  </a:gradFill>
                </a:rPr>
                <a:t>3</a:t>
              </a:r>
            </a:p>
          </p:txBody>
        </p:sp>
      </p:grpSp>
      <p:sp>
        <p:nvSpPr>
          <p:cNvPr id="252" name="Rectangle 251"/>
          <p:cNvSpPr/>
          <p:nvPr/>
        </p:nvSpPr>
        <p:spPr>
          <a:xfrm>
            <a:off x="4254618" y="3884853"/>
            <a:ext cx="4019387" cy="545931"/>
          </a:xfrm>
          <a:prstGeom prst="rect">
            <a:avLst/>
          </a:prstGeom>
        </p:spPr>
        <p:txBody>
          <a:bodyPr wrap="square">
            <a:spAutoFit/>
          </a:bodyPr>
          <a:lstStyle/>
          <a:p>
            <a:pPr>
              <a:lnSpc>
                <a:spcPct val="90000"/>
              </a:lnSpc>
              <a:spcAft>
                <a:spcPts val="600"/>
              </a:spcAft>
            </a:pPr>
            <a:r>
              <a:rPr lang="en-US" sz="1599" dirty="0">
                <a:gradFill>
                  <a:gsLst>
                    <a:gs pos="85841">
                      <a:srgbClr val="0078D7"/>
                    </a:gs>
                    <a:gs pos="46018">
                      <a:srgbClr val="0078D7"/>
                    </a:gs>
                  </a:gsLst>
                  <a:lin ang="5400000" scaled="1"/>
                </a:gradFill>
              </a:rPr>
              <a:t>Operations</a:t>
            </a:r>
            <a:r>
              <a:rPr lang="en-US" sz="1599" dirty="0">
                <a:gradFill>
                  <a:gsLst>
                    <a:gs pos="15929">
                      <a:srgbClr val="505050"/>
                    </a:gs>
                    <a:gs pos="46018">
                      <a:srgbClr val="505050"/>
                    </a:gs>
                  </a:gsLst>
                  <a:lin ang="5400000" scaled="1"/>
                </a:gradFill>
              </a:rPr>
              <a:t> collaborates with </a:t>
            </a:r>
            <a:r>
              <a:rPr lang="en-US" sz="1599" dirty="0">
                <a:gradFill>
                  <a:gsLst>
                    <a:gs pos="85841">
                      <a:srgbClr val="0078D7"/>
                    </a:gs>
                    <a:gs pos="46018">
                      <a:srgbClr val="0078D7"/>
                    </a:gs>
                  </a:gsLst>
                  <a:lin ang="5400000" scaled="1"/>
                </a:gradFill>
              </a:rPr>
              <a:t>developers </a:t>
            </a:r>
            <a:r>
              <a:rPr lang="en-US" sz="1599" dirty="0">
                <a:gradFill>
                  <a:gsLst>
                    <a:gs pos="15929">
                      <a:srgbClr val="505050"/>
                    </a:gs>
                    <a:gs pos="46018">
                      <a:srgbClr val="505050"/>
                    </a:gs>
                  </a:gsLst>
                  <a:lin ang="5400000" scaled="1"/>
                </a:gradFill>
              </a:rPr>
              <a:t>to provide app metrics and insights</a:t>
            </a:r>
          </a:p>
        </p:txBody>
      </p:sp>
      <p:grpSp>
        <p:nvGrpSpPr>
          <p:cNvPr id="253" name="Group 252"/>
          <p:cNvGrpSpPr/>
          <p:nvPr/>
        </p:nvGrpSpPr>
        <p:grpSpPr>
          <a:xfrm rot="17911915">
            <a:off x="609391" y="2985961"/>
            <a:ext cx="818650" cy="613483"/>
            <a:chOff x="5690188" y="2800883"/>
            <a:chExt cx="799207" cy="731153"/>
          </a:xfrm>
          <a:solidFill>
            <a:schemeClr val="accent1"/>
          </a:solidFill>
        </p:grpSpPr>
        <p:sp>
          <p:nvSpPr>
            <p:cNvPr id="254" name="Block Arc 253"/>
            <p:cNvSpPr/>
            <p:nvPr/>
          </p:nvSpPr>
          <p:spPr bwMode="auto">
            <a:xfrm rot="7725774">
              <a:off x="5747914" y="2790556"/>
              <a:ext cx="731153" cy="751808"/>
            </a:xfrm>
            <a:prstGeom prst="blockArc">
              <a:avLst>
                <a:gd name="adj1" fmla="val 4105831"/>
                <a:gd name="adj2" fmla="val 16706539"/>
                <a:gd name="adj3" fmla="val 1167"/>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gradFill>
                  <a:gsLst>
                    <a:gs pos="1250">
                      <a:srgbClr val="FFFFFF"/>
                    </a:gs>
                    <a:gs pos="10417">
                      <a:srgbClr val="FFFFFF"/>
                    </a:gs>
                  </a:gsLst>
                  <a:lin ang="5400000" scaled="0"/>
                </a:gradFill>
              </a:endParaRPr>
            </a:p>
          </p:txBody>
        </p:sp>
        <p:sp>
          <p:nvSpPr>
            <p:cNvPr id="255" name="Isosceles Triangle 254"/>
            <p:cNvSpPr/>
            <p:nvPr/>
          </p:nvSpPr>
          <p:spPr bwMode="auto">
            <a:xfrm rot="700520" flipV="1">
              <a:off x="5690188" y="3003791"/>
              <a:ext cx="149095" cy="136402"/>
            </a:xfrm>
            <a:prstGeom prst="triangle">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gradFill>
                  <a:gsLst>
                    <a:gs pos="1250">
                      <a:srgbClr val="FFFFFF"/>
                    </a:gs>
                    <a:gs pos="10417">
                      <a:srgbClr val="FFFFFF"/>
                    </a:gs>
                  </a:gsLst>
                  <a:lin ang="5400000" scaled="0"/>
                </a:gradFill>
              </a:endParaRPr>
            </a:p>
          </p:txBody>
        </p:sp>
      </p:grpSp>
      <p:sp>
        <p:nvSpPr>
          <p:cNvPr id="256" name="Rectangle 255"/>
          <p:cNvSpPr/>
          <p:nvPr/>
        </p:nvSpPr>
        <p:spPr>
          <a:xfrm>
            <a:off x="510612" y="2176633"/>
            <a:ext cx="2982789" cy="535275"/>
          </a:xfrm>
          <a:prstGeom prst="rect">
            <a:avLst/>
          </a:prstGeom>
        </p:spPr>
        <p:txBody>
          <a:bodyPr wrap="square">
            <a:spAutoFit/>
          </a:bodyPr>
          <a:lstStyle/>
          <a:p>
            <a:pPr>
              <a:lnSpc>
                <a:spcPct val="90000"/>
              </a:lnSpc>
              <a:spcAft>
                <a:spcPts val="600"/>
              </a:spcAft>
            </a:pPr>
            <a:r>
              <a:rPr lang="en-US" sz="1599" dirty="0">
                <a:gradFill>
                  <a:gsLst>
                    <a:gs pos="85841">
                      <a:srgbClr val="0078D7"/>
                    </a:gs>
                    <a:gs pos="46018">
                      <a:srgbClr val="0078D7"/>
                    </a:gs>
                  </a:gsLst>
                  <a:lin ang="5400000" scaled="1"/>
                </a:gradFill>
              </a:rPr>
              <a:t>Developers</a:t>
            </a:r>
            <a:r>
              <a:rPr lang="en-US" sz="1599" b="1" dirty="0">
                <a:gradFill>
                  <a:gsLst>
                    <a:gs pos="15929">
                      <a:srgbClr val="505050"/>
                    </a:gs>
                    <a:gs pos="46018">
                      <a:srgbClr val="505050"/>
                    </a:gs>
                  </a:gsLst>
                  <a:lin ang="5400000" scaled="1"/>
                </a:gradFill>
              </a:rPr>
              <a:t> </a:t>
            </a:r>
            <a:r>
              <a:rPr lang="en-US" sz="1599" dirty="0">
                <a:gradFill>
                  <a:gsLst>
                    <a:gs pos="15929">
                      <a:srgbClr val="505050"/>
                    </a:gs>
                    <a:gs pos="46018">
                      <a:srgbClr val="505050"/>
                    </a:gs>
                  </a:gsLst>
                  <a:lin ang="5400000" scaled="1"/>
                </a:gradFill>
              </a:rPr>
              <a:t>update, iterate, and deploy updated containers</a:t>
            </a:r>
          </a:p>
        </p:txBody>
      </p:sp>
      <p:grpSp>
        <p:nvGrpSpPr>
          <p:cNvPr id="257" name="Group 256"/>
          <p:cNvGrpSpPr/>
          <p:nvPr/>
        </p:nvGrpSpPr>
        <p:grpSpPr>
          <a:xfrm>
            <a:off x="5200224" y="2351748"/>
            <a:ext cx="316675" cy="309483"/>
            <a:chOff x="5200079" y="2131930"/>
            <a:chExt cx="316720" cy="309527"/>
          </a:xfrm>
        </p:grpSpPr>
        <p:grpSp>
          <p:nvGrpSpPr>
            <p:cNvPr id="258" name="Group 257"/>
            <p:cNvGrpSpPr/>
            <p:nvPr/>
          </p:nvGrpSpPr>
          <p:grpSpPr>
            <a:xfrm>
              <a:off x="5248872" y="2165172"/>
              <a:ext cx="219134" cy="245915"/>
              <a:chOff x="2304394" y="2806764"/>
              <a:chExt cx="203894" cy="228812"/>
            </a:xfrm>
            <a:solidFill>
              <a:srgbClr val="00188F"/>
            </a:solidFill>
          </p:grpSpPr>
          <p:sp>
            <p:nvSpPr>
              <p:cNvPr id="26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6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6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59" name="Rounded Rectangle 508"/>
            <p:cNvSpPr/>
            <p:nvPr/>
          </p:nvSpPr>
          <p:spPr bwMode="auto">
            <a:xfrm>
              <a:off x="5200079"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3" name="Group 262"/>
          <p:cNvGrpSpPr/>
          <p:nvPr/>
        </p:nvGrpSpPr>
        <p:grpSpPr>
          <a:xfrm>
            <a:off x="5574475" y="2351748"/>
            <a:ext cx="316675" cy="309483"/>
            <a:chOff x="5574383" y="2131930"/>
            <a:chExt cx="316720" cy="309527"/>
          </a:xfrm>
        </p:grpSpPr>
        <p:grpSp>
          <p:nvGrpSpPr>
            <p:cNvPr id="264" name="Group 263"/>
            <p:cNvGrpSpPr/>
            <p:nvPr/>
          </p:nvGrpSpPr>
          <p:grpSpPr>
            <a:xfrm>
              <a:off x="5623176" y="2165172"/>
              <a:ext cx="219134" cy="245915"/>
              <a:chOff x="2304394" y="2806764"/>
              <a:chExt cx="203894" cy="228812"/>
            </a:xfrm>
            <a:solidFill>
              <a:srgbClr val="00188F"/>
            </a:solidFill>
          </p:grpSpPr>
          <p:sp>
            <p:nvSpPr>
              <p:cNvPr id="26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6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6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65" name="Rounded Rectangle 510"/>
            <p:cNvSpPr/>
            <p:nvPr/>
          </p:nvSpPr>
          <p:spPr bwMode="auto">
            <a:xfrm>
              <a:off x="5574383"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9" name="Group 268"/>
          <p:cNvGrpSpPr/>
          <p:nvPr/>
        </p:nvGrpSpPr>
        <p:grpSpPr>
          <a:xfrm>
            <a:off x="6425127" y="2351748"/>
            <a:ext cx="316675" cy="309483"/>
            <a:chOff x="6425157" y="2131930"/>
            <a:chExt cx="316720" cy="309527"/>
          </a:xfrm>
        </p:grpSpPr>
        <p:grpSp>
          <p:nvGrpSpPr>
            <p:cNvPr id="270" name="Group 269"/>
            <p:cNvGrpSpPr/>
            <p:nvPr/>
          </p:nvGrpSpPr>
          <p:grpSpPr>
            <a:xfrm>
              <a:off x="6473950" y="2165172"/>
              <a:ext cx="219134" cy="245915"/>
              <a:chOff x="2304394" y="2806764"/>
              <a:chExt cx="203894" cy="228812"/>
            </a:xfrm>
            <a:solidFill>
              <a:srgbClr val="00188F"/>
            </a:solidFill>
          </p:grpSpPr>
          <p:sp>
            <p:nvSpPr>
              <p:cNvPr id="27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7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7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71" name="Rounded Rectangle 519"/>
            <p:cNvSpPr/>
            <p:nvPr/>
          </p:nvSpPr>
          <p:spPr bwMode="auto">
            <a:xfrm>
              <a:off x="6425157"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5" name="Group 274"/>
          <p:cNvGrpSpPr/>
          <p:nvPr/>
        </p:nvGrpSpPr>
        <p:grpSpPr>
          <a:xfrm>
            <a:off x="6799378" y="2351748"/>
            <a:ext cx="316675" cy="309483"/>
            <a:chOff x="6799461" y="2131930"/>
            <a:chExt cx="316720" cy="309527"/>
          </a:xfrm>
        </p:grpSpPr>
        <p:grpSp>
          <p:nvGrpSpPr>
            <p:cNvPr id="276" name="Group 275"/>
            <p:cNvGrpSpPr/>
            <p:nvPr/>
          </p:nvGrpSpPr>
          <p:grpSpPr>
            <a:xfrm>
              <a:off x="6848254" y="2165172"/>
              <a:ext cx="219134" cy="245915"/>
              <a:chOff x="2304394" y="2806764"/>
              <a:chExt cx="203894" cy="228812"/>
            </a:xfrm>
            <a:solidFill>
              <a:srgbClr val="00188F"/>
            </a:solidFill>
          </p:grpSpPr>
          <p:sp>
            <p:nvSpPr>
              <p:cNvPr id="27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7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8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77" name="Rounded Rectangle 521"/>
            <p:cNvSpPr/>
            <p:nvPr/>
          </p:nvSpPr>
          <p:spPr bwMode="auto">
            <a:xfrm>
              <a:off x="6799461"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1" name="Group 280"/>
          <p:cNvGrpSpPr/>
          <p:nvPr/>
        </p:nvGrpSpPr>
        <p:grpSpPr>
          <a:xfrm>
            <a:off x="5877196" y="5425473"/>
            <a:ext cx="316675" cy="309483"/>
            <a:chOff x="2922559" y="6145713"/>
            <a:chExt cx="316720" cy="309527"/>
          </a:xfrm>
        </p:grpSpPr>
        <p:grpSp>
          <p:nvGrpSpPr>
            <p:cNvPr id="282" name="Group 281"/>
            <p:cNvGrpSpPr/>
            <p:nvPr/>
          </p:nvGrpSpPr>
          <p:grpSpPr>
            <a:xfrm>
              <a:off x="2971352" y="6178955"/>
              <a:ext cx="219134" cy="245915"/>
              <a:chOff x="2304394" y="2806764"/>
              <a:chExt cx="203894" cy="228812"/>
            </a:xfrm>
            <a:solidFill>
              <a:srgbClr val="008272"/>
            </a:solidFill>
          </p:grpSpPr>
          <p:sp>
            <p:nvSpPr>
              <p:cNvPr id="28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8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8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83" name="Rounded Rectangle 541"/>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7" name="Group 286"/>
          <p:cNvGrpSpPr/>
          <p:nvPr/>
        </p:nvGrpSpPr>
        <p:grpSpPr>
          <a:xfrm>
            <a:off x="5200356" y="2350808"/>
            <a:ext cx="316675" cy="309483"/>
            <a:chOff x="2922559" y="6145713"/>
            <a:chExt cx="316720" cy="309527"/>
          </a:xfrm>
        </p:grpSpPr>
        <p:grpSp>
          <p:nvGrpSpPr>
            <p:cNvPr id="288" name="Group 287"/>
            <p:cNvGrpSpPr/>
            <p:nvPr/>
          </p:nvGrpSpPr>
          <p:grpSpPr>
            <a:xfrm>
              <a:off x="2971352" y="6178955"/>
              <a:ext cx="219134" cy="245915"/>
              <a:chOff x="2304394" y="2806764"/>
              <a:chExt cx="203894" cy="228812"/>
            </a:xfrm>
            <a:solidFill>
              <a:srgbClr val="008272"/>
            </a:solidFill>
          </p:grpSpPr>
          <p:sp>
            <p:nvSpPr>
              <p:cNvPr id="29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9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9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89" name="Rounded Rectangle 55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3" name="Group 292"/>
          <p:cNvGrpSpPr/>
          <p:nvPr/>
        </p:nvGrpSpPr>
        <p:grpSpPr>
          <a:xfrm>
            <a:off x="6428175" y="2351748"/>
            <a:ext cx="316675" cy="309483"/>
            <a:chOff x="2922559" y="6145713"/>
            <a:chExt cx="316720" cy="309527"/>
          </a:xfrm>
        </p:grpSpPr>
        <p:grpSp>
          <p:nvGrpSpPr>
            <p:cNvPr id="294" name="Group 293"/>
            <p:cNvGrpSpPr/>
            <p:nvPr/>
          </p:nvGrpSpPr>
          <p:grpSpPr>
            <a:xfrm>
              <a:off x="2971352" y="6178955"/>
              <a:ext cx="219134" cy="245915"/>
              <a:chOff x="2304394" y="2806764"/>
              <a:chExt cx="203894" cy="228812"/>
            </a:xfrm>
            <a:solidFill>
              <a:srgbClr val="008272"/>
            </a:solidFill>
          </p:grpSpPr>
          <p:sp>
            <p:nvSpPr>
              <p:cNvPr id="29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9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9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95" name="Rounded Rectangle 57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9" name="Group 298"/>
          <p:cNvGrpSpPr/>
          <p:nvPr/>
        </p:nvGrpSpPr>
        <p:grpSpPr>
          <a:xfrm>
            <a:off x="1005124" y="3591273"/>
            <a:ext cx="457413" cy="447024"/>
            <a:chOff x="160801" y="4317457"/>
            <a:chExt cx="457478" cy="447088"/>
          </a:xfrm>
        </p:grpSpPr>
        <p:sp>
          <p:nvSpPr>
            <p:cNvPr id="300" name="Rounded Rectangle 580"/>
            <p:cNvSpPr/>
            <p:nvPr/>
          </p:nvSpPr>
          <p:spPr bwMode="auto">
            <a:xfrm>
              <a:off x="160801" y="4317457"/>
              <a:ext cx="457478" cy="447088"/>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1" name="Group 300"/>
            <p:cNvGrpSpPr/>
            <p:nvPr/>
          </p:nvGrpSpPr>
          <p:grpSpPr>
            <a:xfrm>
              <a:off x="241006" y="4365473"/>
              <a:ext cx="316523" cy="355206"/>
              <a:chOff x="2304394" y="2806764"/>
              <a:chExt cx="203894" cy="228812"/>
            </a:xfrm>
            <a:solidFill>
              <a:srgbClr val="00188F"/>
            </a:solidFill>
          </p:grpSpPr>
          <p:sp>
            <p:nvSpPr>
              <p:cNvPr id="30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0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0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spTree>
    <p:extLst>
      <p:ext uri="{BB962C8B-B14F-4D97-AF65-F5344CB8AC3E}">
        <p14:creationId xmlns:p14="http://schemas.microsoft.com/office/powerpoint/2010/main" val="4887381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wipe(left)">
                                      <p:cBhvr>
                                        <p:cTn id="7" dur="500"/>
                                        <p:tgtEl>
                                          <p:spTgt spid="2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43"/>
                                        </p:tgtEl>
                                        <p:attrNameLst>
                                          <p:attrName>style.visibility</p:attrName>
                                        </p:attrNameLst>
                                      </p:cBhvr>
                                      <p:to>
                                        <p:strVal val="visible"/>
                                      </p:to>
                                    </p:set>
                                    <p:animEffect transition="in" filter="wipe(right)">
                                      <p:cBhvr>
                                        <p:cTn id="28" dur="500"/>
                                        <p:tgtEl>
                                          <p:spTgt spid="243"/>
                                        </p:tgtEl>
                                      </p:cBhvr>
                                    </p:animEffect>
                                  </p:childTnLst>
                                </p:cTn>
                              </p:par>
                              <p:par>
                                <p:cTn id="29" presetID="22" presetClass="entr" presetSubtype="2" fill="hold" nodeType="withEffect">
                                  <p:stCondLst>
                                    <p:cond delay="0"/>
                                  </p:stCondLst>
                                  <p:childTnLst>
                                    <p:set>
                                      <p:cBhvr>
                                        <p:cTn id="30" dur="1" fill="hold">
                                          <p:stCondLst>
                                            <p:cond delay="0"/>
                                          </p:stCondLst>
                                        </p:cTn>
                                        <p:tgtEl>
                                          <p:spTgt spid="246"/>
                                        </p:tgtEl>
                                        <p:attrNameLst>
                                          <p:attrName>style.visibility</p:attrName>
                                        </p:attrNameLst>
                                      </p:cBhvr>
                                      <p:to>
                                        <p:strVal val="visible"/>
                                      </p:to>
                                    </p:set>
                                    <p:animEffect transition="in" filter="wipe(right)">
                                      <p:cBhvr>
                                        <p:cTn id="31" dur="500"/>
                                        <p:tgtEl>
                                          <p:spTgt spid="24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238"/>
                                        </p:tgtEl>
                                        <p:attrNameLst>
                                          <p:attrName>style.visibility</p:attrName>
                                        </p:attrNameLst>
                                      </p:cBhvr>
                                      <p:to>
                                        <p:strVal val="visible"/>
                                      </p:to>
                                    </p:set>
                                    <p:animEffect transition="in" filter="fade">
                                      <p:cBhvr>
                                        <p:cTn id="39" dur="500"/>
                                        <p:tgtEl>
                                          <p:spTgt spid="2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9"/>
                                        </p:tgtEl>
                                        <p:attrNameLst>
                                          <p:attrName>style.visibility</p:attrName>
                                        </p:attrNameLst>
                                      </p:cBhvr>
                                      <p:to>
                                        <p:strVal val="visible"/>
                                      </p:to>
                                    </p:set>
                                    <p:animEffect transition="in" filter="fade">
                                      <p:cBhvr>
                                        <p:cTn id="42" dur="500"/>
                                        <p:tgtEl>
                                          <p:spTgt spid="239"/>
                                        </p:tgtEl>
                                      </p:cBhvr>
                                    </p:animEffect>
                                  </p:childTnLst>
                                </p:cTn>
                              </p:par>
                              <p:par>
                                <p:cTn id="43" presetID="10" presetClass="entr" presetSubtype="0" fill="hold" nodeType="withEffect">
                                  <p:stCondLst>
                                    <p:cond delay="0"/>
                                  </p:stCondLst>
                                  <p:childTnLst>
                                    <p:set>
                                      <p:cBhvr>
                                        <p:cTn id="44" dur="1" fill="hold">
                                          <p:stCondLst>
                                            <p:cond delay="0"/>
                                          </p:stCondLst>
                                        </p:cTn>
                                        <p:tgtEl>
                                          <p:spTgt spid="275"/>
                                        </p:tgtEl>
                                        <p:attrNameLst>
                                          <p:attrName>style.visibility</p:attrName>
                                        </p:attrNameLst>
                                      </p:cBhvr>
                                      <p:to>
                                        <p:strVal val="visible"/>
                                      </p:to>
                                    </p:set>
                                    <p:animEffect transition="in" filter="fade">
                                      <p:cBhvr>
                                        <p:cTn id="45" dur="500"/>
                                        <p:tgtEl>
                                          <p:spTgt spid="275"/>
                                        </p:tgtEl>
                                      </p:cBhvr>
                                    </p:animEffect>
                                  </p:childTnLst>
                                </p:cTn>
                              </p:par>
                              <p:par>
                                <p:cTn id="46" presetID="10" presetClass="entr" presetSubtype="0" fill="hold" nodeType="withEffect">
                                  <p:stCondLst>
                                    <p:cond delay="0"/>
                                  </p:stCondLst>
                                  <p:childTnLst>
                                    <p:set>
                                      <p:cBhvr>
                                        <p:cTn id="47" dur="1" fill="hold">
                                          <p:stCondLst>
                                            <p:cond delay="0"/>
                                          </p:stCondLst>
                                        </p:cTn>
                                        <p:tgtEl>
                                          <p:spTgt spid="269"/>
                                        </p:tgtEl>
                                        <p:attrNameLst>
                                          <p:attrName>style.visibility</p:attrName>
                                        </p:attrNameLst>
                                      </p:cBhvr>
                                      <p:to>
                                        <p:strVal val="visible"/>
                                      </p:to>
                                    </p:set>
                                    <p:animEffect transition="in" filter="fade">
                                      <p:cBhvr>
                                        <p:cTn id="48" dur="500"/>
                                        <p:tgtEl>
                                          <p:spTgt spid="269"/>
                                        </p:tgtEl>
                                      </p:cBhvr>
                                    </p:animEffect>
                                  </p:childTnLst>
                                </p:cTn>
                              </p:par>
                              <p:par>
                                <p:cTn id="49" presetID="10" presetClass="entr" presetSubtype="0" fill="hold" nodeType="withEffect">
                                  <p:stCondLst>
                                    <p:cond delay="0"/>
                                  </p:stCondLst>
                                  <p:childTnLst>
                                    <p:set>
                                      <p:cBhvr>
                                        <p:cTn id="50" dur="1" fill="hold">
                                          <p:stCondLst>
                                            <p:cond delay="0"/>
                                          </p:stCondLst>
                                        </p:cTn>
                                        <p:tgtEl>
                                          <p:spTgt spid="263"/>
                                        </p:tgtEl>
                                        <p:attrNameLst>
                                          <p:attrName>style.visibility</p:attrName>
                                        </p:attrNameLst>
                                      </p:cBhvr>
                                      <p:to>
                                        <p:strVal val="visible"/>
                                      </p:to>
                                    </p:set>
                                    <p:animEffect transition="in" filter="fade">
                                      <p:cBhvr>
                                        <p:cTn id="51" dur="500"/>
                                        <p:tgtEl>
                                          <p:spTgt spid="263"/>
                                        </p:tgtEl>
                                      </p:cBhvr>
                                    </p:animEffect>
                                  </p:childTnLst>
                                </p:cTn>
                              </p:par>
                              <p:par>
                                <p:cTn id="52" presetID="10" presetClass="entr" presetSubtype="0" fill="hold" nodeType="withEffect">
                                  <p:stCondLst>
                                    <p:cond delay="0"/>
                                  </p:stCondLst>
                                  <p:childTnLst>
                                    <p:set>
                                      <p:cBhvr>
                                        <p:cTn id="53" dur="1" fill="hold">
                                          <p:stCondLst>
                                            <p:cond delay="0"/>
                                          </p:stCondLst>
                                        </p:cTn>
                                        <p:tgtEl>
                                          <p:spTgt spid="257"/>
                                        </p:tgtEl>
                                        <p:attrNameLst>
                                          <p:attrName>style.visibility</p:attrName>
                                        </p:attrNameLst>
                                      </p:cBhvr>
                                      <p:to>
                                        <p:strVal val="visible"/>
                                      </p:to>
                                    </p:set>
                                    <p:animEffect transition="in" filter="fade">
                                      <p:cBhvr>
                                        <p:cTn id="54" dur="500"/>
                                        <p:tgtEl>
                                          <p:spTgt spid="25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49"/>
                                        </p:tgtEl>
                                        <p:attrNameLst>
                                          <p:attrName>style.visibility</p:attrName>
                                        </p:attrNameLst>
                                      </p:cBhvr>
                                      <p:to>
                                        <p:strVal val="visible"/>
                                      </p:to>
                                    </p:set>
                                    <p:animEffect transition="in" filter="wipe(right)">
                                      <p:cBhvr>
                                        <p:cTn id="62" dur="500"/>
                                        <p:tgtEl>
                                          <p:spTgt spid="249"/>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252"/>
                                        </p:tgtEl>
                                        <p:attrNameLst>
                                          <p:attrName>style.visibility</p:attrName>
                                        </p:attrNameLst>
                                      </p:cBhvr>
                                      <p:to>
                                        <p:strVal val="visible"/>
                                      </p:to>
                                    </p:set>
                                    <p:animEffect transition="in" filter="fade">
                                      <p:cBhvr>
                                        <p:cTn id="66" dur="500"/>
                                        <p:tgtEl>
                                          <p:spTgt spid="25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253"/>
                                        </p:tgtEl>
                                        <p:attrNameLst>
                                          <p:attrName>style.visibility</p:attrName>
                                        </p:attrNameLst>
                                      </p:cBhvr>
                                      <p:to>
                                        <p:strVal val="visible"/>
                                      </p:to>
                                    </p:set>
                                    <p:animEffect transition="in" filter="wipe(right)">
                                      <p:cBhvr>
                                        <p:cTn id="71" dur="500"/>
                                        <p:tgtEl>
                                          <p:spTgt spid="253"/>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256"/>
                                        </p:tgtEl>
                                        <p:attrNameLst>
                                          <p:attrName>style.visibility</p:attrName>
                                        </p:attrNameLst>
                                      </p:cBhvr>
                                      <p:to>
                                        <p:strVal val="visible"/>
                                      </p:to>
                                    </p:set>
                                    <p:animEffect transition="in" filter="fade">
                                      <p:cBhvr>
                                        <p:cTn id="75" dur="500"/>
                                        <p:tgtEl>
                                          <p:spTgt spid="256"/>
                                        </p:tgtEl>
                                      </p:cBhvr>
                                    </p:animEffect>
                                  </p:childTnLst>
                                </p:cTn>
                              </p:par>
                            </p:childTnLst>
                          </p:cTn>
                        </p:par>
                        <p:par>
                          <p:cTn id="76" fill="hold">
                            <p:stCondLst>
                              <p:cond delay="1000"/>
                            </p:stCondLst>
                            <p:childTnLst>
                              <p:par>
                                <p:cTn id="77" presetID="22" presetClass="entr" presetSubtype="4" fill="hold" nodeType="afterEffect">
                                  <p:stCondLst>
                                    <p:cond delay="0"/>
                                  </p:stCondLst>
                                  <p:childTnLst>
                                    <p:set>
                                      <p:cBhvr>
                                        <p:cTn id="78" dur="1" fill="hold">
                                          <p:stCondLst>
                                            <p:cond delay="0"/>
                                          </p:stCondLst>
                                        </p:cTn>
                                        <p:tgtEl>
                                          <p:spTgt spid="299"/>
                                        </p:tgtEl>
                                        <p:attrNameLst>
                                          <p:attrName>style.visibility</p:attrName>
                                        </p:attrNameLst>
                                      </p:cBhvr>
                                      <p:to>
                                        <p:strVal val="visible"/>
                                      </p:to>
                                    </p:set>
                                    <p:animEffect transition="in" filter="wipe(down)">
                                      <p:cBhvr>
                                        <p:cTn id="79" dur="500"/>
                                        <p:tgtEl>
                                          <p:spTgt spid="299"/>
                                        </p:tgtEl>
                                      </p:cBhvr>
                                    </p:animEffect>
                                  </p:childTnLst>
                                </p:cTn>
                              </p:par>
                              <p:par>
                                <p:cTn id="80" presetID="22" presetClass="exit" presetSubtype="4" fill="hold" nodeType="withEffect">
                                  <p:stCondLst>
                                    <p:cond delay="0"/>
                                  </p:stCondLst>
                                  <p:childTnLst>
                                    <p:animEffect transition="out" filter="wipe(down)">
                                      <p:cBhvr>
                                        <p:cTn id="81" dur="500"/>
                                        <p:tgtEl>
                                          <p:spTgt spid="16"/>
                                        </p:tgtEl>
                                      </p:cBhvr>
                                    </p:animEffect>
                                    <p:set>
                                      <p:cBhvr>
                                        <p:cTn id="82" dur="1" fill="hold">
                                          <p:stCondLst>
                                            <p:cond delay="499"/>
                                          </p:stCondLst>
                                        </p:cTn>
                                        <p:tgtEl>
                                          <p:spTgt spid="16"/>
                                        </p:tgtEl>
                                        <p:attrNameLst>
                                          <p:attrName>style.visibility</p:attrName>
                                        </p:attrNameLst>
                                      </p:cBhvr>
                                      <p:to>
                                        <p:strVal val="hidden"/>
                                      </p:to>
                                    </p:set>
                                  </p:childTnLst>
                                </p:cTn>
                              </p:par>
                            </p:childTnLst>
                          </p:cTn>
                        </p:par>
                        <p:par>
                          <p:cTn id="83" fill="hold">
                            <p:stCondLst>
                              <p:cond delay="1500"/>
                            </p:stCondLst>
                            <p:childTnLst>
                              <p:par>
                                <p:cTn id="84" presetID="22" presetClass="entr" presetSubtype="4" fill="hold" nodeType="afterEffect">
                                  <p:stCondLst>
                                    <p:cond delay="0"/>
                                  </p:stCondLst>
                                  <p:childTnLst>
                                    <p:set>
                                      <p:cBhvr>
                                        <p:cTn id="85" dur="1" fill="hold">
                                          <p:stCondLst>
                                            <p:cond delay="0"/>
                                          </p:stCondLst>
                                        </p:cTn>
                                        <p:tgtEl>
                                          <p:spTgt spid="281"/>
                                        </p:tgtEl>
                                        <p:attrNameLst>
                                          <p:attrName>style.visibility</p:attrName>
                                        </p:attrNameLst>
                                      </p:cBhvr>
                                      <p:to>
                                        <p:strVal val="visible"/>
                                      </p:to>
                                    </p:set>
                                    <p:animEffect transition="in" filter="wipe(down)">
                                      <p:cBhvr>
                                        <p:cTn id="86" dur="500"/>
                                        <p:tgtEl>
                                          <p:spTgt spid="281"/>
                                        </p:tgtEl>
                                      </p:cBhvr>
                                    </p:animEffect>
                                  </p:childTnLst>
                                </p:cTn>
                              </p:par>
                              <p:par>
                                <p:cTn id="87" presetID="22" presetClass="exit" presetSubtype="4" fill="hold" nodeType="withEffect">
                                  <p:stCondLst>
                                    <p:cond delay="0"/>
                                  </p:stCondLst>
                                  <p:childTnLst>
                                    <p:animEffect transition="out" filter="wipe(down)">
                                      <p:cBhvr>
                                        <p:cTn id="88" dur="500"/>
                                        <p:tgtEl>
                                          <p:spTgt spid="31"/>
                                        </p:tgtEl>
                                      </p:cBhvr>
                                    </p:animEffect>
                                    <p:set>
                                      <p:cBhvr>
                                        <p:cTn id="89" dur="1" fill="hold">
                                          <p:stCondLst>
                                            <p:cond delay="499"/>
                                          </p:stCondLst>
                                        </p:cTn>
                                        <p:tgtEl>
                                          <p:spTgt spid="31"/>
                                        </p:tgtEl>
                                        <p:attrNameLst>
                                          <p:attrName>style.visibility</p:attrName>
                                        </p:attrNameLst>
                                      </p:cBhvr>
                                      <p:to>
                                        <p:strVal val="hidden"/>
                                      </p:to>
                                    </p:set>
                                  </p:childTnLst>
                                </p:cTn>
                              </p:par>
                            </p:childTnLst>
                          </p:cTn>
                        </p:par>
                        <p:par>
                          <p:cTn id="90" fill="hold">
                            <p:stCondLst>
                              <p:cond delay="2000"/>
                            </p:stCondLst>
                            <p:childTnLst>
                              <p:par>
                                <p:cTn id="91" presetID="22" presetClass="entr" presetSubtype="4" fill="hold" nodeType="after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wipe(down)">
                                      <p:cBhvr>
                                        <p:cTn id="93" dur="500"/>
                                        <p:tgtEl>
                                          <p:spTgt spid="287"/>
                                        </p:tgtEl>
                                      </p:cBhvr>
                                    </p:animEffect>
                                  </p:childTnLst>
                                </p:cTn>
                              </p:par>
                              <p:par>
                                <p:cTn id="94" presetID="22" presetClass="entr" presetSubtype="4" fill="hold" nodeType="withEffect">
                                  <p:stCondLst>
                                    <p:cond delay="0"/>
                                  </p:stCondLst>
                                  <p:childTnLst>
                                    <p:set>
                                      <p:cBhvr>
                                        <p:cTn id="95" dur="1" fill="hold">
                                          <p:stCondLst>
                                            <p:cond delay="0"/>
                                          </p:stCondLst>
                                        </p:cTn>
                                        <p:tgtEl>
                                          <p:spTgt spid="293"/>
                                        </p:tgtEl>
                                        <p:attrNameLst>
                                          <p:attrName>style.visibility</p:attrName>
                                        </p:attrNameLst>
                                      </p:cBhvr>
                                      <p:to>
                                        <p:strVal val="visible"/>
                                      </p:to>
                                    </p:set>
                                    <p:animEffect transition="in" filter="wipe(down)">
                                      <p:cBhvr>
                                        <p:cTn id="96" dur="500"/>
                                        <p:tgtEl>
                                          <p:spTgt spid="293"/>
                                        </p:tgtEl>
                                      </p:cBhvr>
                                    </p:animEffect>
                                  </p:childTnLst>
                                </p:cTn>
                              </p:par>
                              <p:par>
                                <p:cTn id="97" presetID="22" presetClass="exit" presetSubtype="4" fill="hold" nodeType="withEffect">
                                  <p:stCondLst>
                                    <p:cond delay="0"/>
                                  </p:stCondLst>
                                  <p:childTnLst>
                                    <p:animEffect transition="out" filter="wipe(down)">
                                      <p:cBhvr>
                                        <p:cTn id="98" dur="500"/>
                                        <p:tgtEl>
                                          <p:spTgt spid="257"/>
                                        </p:tgtEl>
                                      </p:cBhvr>
                                    </p:animEffect>
                                    <p:set>
                                      <p:cBhvr>
                                        <p:cTn id="99" dur="1" fill="hold">
                                          <p:stCondLst>
                                            <p:cond delay="499"/>
                                          </p:stCondLst>
                                        </p:cTn>
                                        <p:tgtEl>
                                          <p:spTgt spid="257"/>
                                        </p:tgtEl>
                                        <p:attrNameLst>
                                          <p:attrName>style.visibility</p:attrName>
                                        </p:attrNameLst>
                                      </p:cBhvr>
                                      <p:to>
                                        <p:strVal val="hidden"/>
                                      </p:to>
                                    </p:set>
                                  </p:childTnLst>
                                </p:cTn>
                              </p:par>
                              <p:par>
                                <p:cTn id="100" presetID="22" presetClass="exit" presetSubtype="4" fill="hold" nodeType="withEffect">
                                  <p:stCondLst>
                                    <p:cond delay="0"/>
                                  </p:stCondLst>
                                  <p:childTnLst>
                                    <p:animEffect transition="out" filter="wipe(down)">
                                      <p:cBhvr>
                                        <p:cTn id="101" dur="500"/>
                                        <p:tgtEl>
                                          <p:spTgt spid="269"/>
                                        </p:tgtEl>
                                      </p:cBhvr>
                                    </p:animEffect>
                                    <p:set>
                                      <p:cBhvr>
                                        <p:cTn id="102" dur="1" fill="hold">
                                          <p:stCondLst>
                                            <p:cond delay="499"/>
                                          </p:stCondLst>
                                        </p:cTn>
                                        <p:tgtEl>
                                          <p:spTgt spid="2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237" grpId="0" animBg="1"/>
      <p:bldP spid="238" grpId="0"/>
      <p:bldP spid="239" grpId="0" animBg="1"/>
      <p:bldP spid="252" grpId="0"/>
      <p:bldP spid="25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Vocabulary 101</a:t>
            </a:r>
          </a:p>
        </p:txBody>
      </p:sp>
      <p:pic>
        <p:nvPicPr>
          <p:cNvPr id="26" name="Picture 25" descr="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17" y="1446220"/>
            <a:ext cx="1039631" cy="1039631"/>
          </a:xfrm>
          <a:prstGeom prst="rect">
            <a:avLst/>
          </a:prstGeom>
        </p:spPr>
      </p:pic>
      <p:sp>
        <p:nvSpPr>
          <p:cNvPr id="13" name="TextBox 3"/>
          <p:cNvSpPr txBox="1"/>
          <p:nvPr/>
        </p:nvSpPr>
        <p:spPr>
          <a:xfrm>
            <a:off x="1572646" y="1387415"/>
            <a:ext cx="9906000" cy="1157240"/>
          </a:xfrm>
          <a:prstGeom prst="rect">
            <a:avLst/>
          </a:prstGeom>
          <a:no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2"/>
                </a:solidFill>
                <a:effectLst/>
                <a:uLnTx/>
                <a:uFillTx/>
                <a:latin typeface="+mj-lt"/>
              </a:rPr>
              <a:t>Docker Image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The basis of a Docker container. Represents a full application</a:t>
            </a:r>
          </a:p>
        </p:txBody>
      </p:sp>
      <p:pic>
        <p:nvPicPr>
          <p:cNvPr id="24" name="Picture 23" descr="Contain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7" y="2747947"/>
            <a:ext cx="1039631" cy="1039631"/>
          </a:xfrm>
          <a:prstGeom prst="rect">
            <a:avLst/>
          </a:prstGeom>
        </p:spPr>
      </p:pic>
      <p:sp>
        <p:nvSpPr>
          <p:cNvPr id="6" name="Rectangle 5"/>
          <p:cNvSpPr/>
          <p:nvPr/>
        </p:nvSpPr>
        <p:spPr>
          <a:xfrm>
            <a:off x="1572646" y="2790709"/>
            <a:ext cx="100584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2"/>
                </a:solidFill>
                <a:effectLst/>
                <a:uLnTx/>
                <a:uFillTx/>
                <a:latin typeface="+mj-lt"/>
              </a:rPr>
              <a:t>Docker Container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The standard unit in which the application service resides and executes</a:t>
            </a:r>
          </a:p>
        </p:txBody>
      </p:sp>
      <p:pic>
        <p:nvPicPr>
          <p:cNvPr id="27" name="Picture 26" descr="Engi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917" y="4132774"/>
            <a:ext cx="1039631" cy="1039631"/>
          </a:xfrm>
          <a:prstGeom prst="rect">
            <a:avLst/>
          </a:prstGeom>
        </p:spPr>
      </p:pic>
      <p:sp>
        <p:nvSpPr>
          <p:cNvPr id="7" name="Rectangle 6"/>
          <p:cNvSpPr/>
          <p:nvPr/>
        </p:nvSpPr>
        <p:spPr>
          <a:xfrm>
            <a:off x="1572646" y="3990870"/>
            <a:ext cx="10058400" cy="132343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2"/>
                </a:solidFill>
                <a:effectLst/>
                <a:uLnTx/>
                <a:uFillTx/>
                <a:latin typeface="+mj-lt"/>
              </a:rPr>
              <a:t>Docker Engine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Creates, ships and runs Docker containers deployable on a physical or virtual, host locally, in a datacenter or cloud service provider</a:t>
            </a:r>
          </a:p>
        </p:txBody>
      </p:sp>
      <p:pic>
        <p:nvPicPr>
          <p:cNvPr id="3" name="Picture 2" descr="Registr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917" y="5517602"/>
            <a:ext cx="994237" cy="994237"/>
          </a:xfrm>
          <a:prstGeom prst="rect">
            <a:avLst/>
          </a:prstGeom>
        </p:spPr>
      </p:pic>
      <p:sp>
        <p:nvSpPr>
          <p:cNvPr id="8" name="Rectangle 7"/>
          <p:cNvSpPr/>
          <p:nvPr/>
        </p:nvSpPr>
        <p:spPr>
          <a:xfrm>
            <a:off x="1572646" y="5537667"/>
            <a:ext cx="100584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2"/>
                </a:solidFill>
                <a:effectLst/>
                <a:uLnTx/>
                <a:uFillTx/>
                <a:latin typeface="+mj-lt"/>
              </a:rPr>
              <a:t>Registry Service (Docker Hub or Docker Trusted Registry)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Cloud or server based storage and distribution service for your images</a:t>
            </a:r>
          </a:p>
        </p:txBody>
      </p:sp>
    </p:spTree>
    <p:extLst>
      <p:ext uri="{BB962C8B-B14F-4D97-AF65-F5344CB8AC3E}">
        <p14:creationId xmlns:p14="http://schemas.microsoft.com/office/powerpoint/2010/main" val="27197189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Basic Docker Commands</a:t>
            </a:r>
            <a:endParaRPr lang="en-US" dirty="0"/>
          </a:p>
        </p:txBody>
      </p:sp>
      <p:sp>
        <p:nvSpPr>
          <p:cNvPr id="3" name="Content Placeholder 2"/>
          <p:cNvSpPr>
            <a:spLocks noGrp="1"/>
          </p:cNvSpPr>
          <p:nvPr>
            <p:ph type="body" sz="quarter" idx="10"/>
          </p:nvPr>
        </p:nvSpPr>
        <p:spPr>
          <a:xfrm>
            <a:off x="274638" y="1221157"/>
            <a:ext cx="11887199" cy="5293943"/>
          </a:xfrm>
        </p:spPr>
        <p:txBody>
          <a:bodyPr>
            <a:normAutofit fontScale="92500" lnSpcReduction="20000"/>
          </a:bodyPr>
          <a:lstStyle/>
          <a:p>
            <a:r>
              <a:rPr lang="en-US" sz="2400" dirty="0"/>
              <a:t>$ </a:t>
            </a:r>
            <a:r>
              <a:rPr lang="en-US" sz="2400" dirty="0" err="1"/>
              <a:t>docker</a:t>
            </a:r>
            <a:r>
              <a:rPr lang="en-US" sz="2400" dirty="0"/>
              <a:t> pull </a:t>
            </a:r>
            <a:r>
              <a:rPr lang="en-US" sz="2400" dirty="0" err="1"/>
              <a:t>nginx</a:t>
            </a:r>
            <a:br>
              <a:rPr lang="en-US" sz="2400" dirty="0"/>
            </a:br>
            <a:endParaRPr lang="en-US" sz="2400" dirty="0"/>
          </a:p>
          <a:p>
            <a:r>
              <a:rPr lang="en-US" sz="2400" dirty="0"/>
              <a:t>$ </a:t>
            </a:r>
            <a:r>
              <a:rPr lang="en-US" sz="2400" dirty="0" err="1"/>
              <a:t>docker</a:t>
            </a:r>
            <a:r>
              <a:rPr lang="en-US" sz="2400" dirty="0"/>
              <a:t> images</a:t>
            </a:r>
            <a:br>
              <a:rPr lang="en-US" sz="2400" dirty="0"/>
            </a:br>
            <a:br>
              <a:rPr lang="en-US" sz="2400" dirty="0"/>
            </a:br>
            <a:r>
              <a:rPr lang="en-US" sz="1700" dirty="0"/>
              <a:t>$ </a:t>
            </a:r>
            <a:r>
              <a:rPr lang="en-US" sz="1700" dirty="0" err="1"/>
              <a:t>docker</a:t>
            </a:r>
            <a:r>
              <a:rPr lang="en-US" sz="1700" dirty="0"/>
              <a:t> run –d –p INTERNALPORT:EXTERNALPORT –-name CONTAINERNAME ACCOUNTNAME/IMAGENAME:TAG (or latest)</a:t>
            </a:r>
          </a:p>
          <a:p>
            <a:endParaRPr lang="en-US" sz="2400" dirty="0"/>
          </a:p>
          <a:p>
            <a:r>
              <a:rPr lang="en-US" sz="2400" dirty="0"/>
              <a:t>$ </a:t>
            </a:r>
            <a:r>
              <a:rPr lang="en-US" sz="2400" dirty="0" err="1"/>
              <a:t>docker</a:t>
            </a:r>
            <a:r>
              <a:rPr lang="en-US" sz="2400" dirty="0"/>
              <a:t> </a:t>
            </a:r>
            <a:r>
              <a:rPr lang="en-US" sz="2400" dirty="0" err="1"/>
              <a:t>ps</a:t>
            </a:r>
            <a:br>
              <a:rPr lang="en-US" sz="2400" dirty="0"/>
            </a:br>
            <a:br>
              <a:rPr lang="en-US" sz="2400" dirty="0"/>
            </a:br>
            <a:r>
              <a:rPr lang="en-US" sz="2400" dirty="0"/>
              <a:t>$ </a:t>
            </a:r>
            <a:r>
              <a:rPr lang="en-US" sz="2400" dirty="0" err="1"/>
              <a:t>docker</a:t>
            </a:r>
            <a:r>
              <a:rPr lang="en-US" sz="2400" dirty="0"/>
              <a:t> stop CONTAINERNAME (or &lt;container id&gt;)</a:t>
            </a:r>
          </a:p>
          <a:p>
            <a:endParaRPr lang="en-US" sz="2400" dirty="0"/>
          </a:p>
          <a:p>
            <a:r>
              <a:rPr lang="en-US" sz="2400" dirty="0"/>
              <a:t>$ </a:t>
            </a:r>
            <a:r>
              <a:rPr lang="en-US" sz="2400" dirty="0" err="1"/>
              <a:t>docker</a:t>
            </a:r>
            <a:r>
              <a:rPr lang="en-US" sz="2400" dirty="0"/>
              <a:t> </a:t>
            </a:r>
            <a:r>
              <a:rPr lang="en-US" sz="2400" dirty="0" err="1"/>
              <a:t>rm</a:t>
            </a:r>
            <a:r>
              <a:rPr lang="en-US" sz="2400" dirty="0"/>
              <a:t> </a:t>
            </a:r>
            <a:r>
              <a:rPr lang="en-US" sz="2400" dirty="0"/>
              <a:t>CONTAINERNAME</a:t>
            </a:r>
            <a:r>
              <a:rPr lang="en-US" sz="2400" dirty="0"/>
              <a:t> (or &lt;container id&gt;)</a:t>
            </a:r>
          </a:p>
          <a:p>
            <a:endParaRPr lang="en-US" sz="2400" dirty="0"/>
          </a:p>
          <a:p>
            <a:r>
              <a:rPr lang="en-US" sz="2400" dirty="0"/>
              <a:t>$ </a:t>
            </a:r>
            <a:r>
              <a:rPr lang="en-US" sz="2400" dirty="0" err="1"/>
              <a:t>docker</a:t>
            </a:r>
            <a:r>
              <a:rPr lang="en-US" sz="2400" dirty="0"/>
              <a:t> </a:t>
            </a:r>
            <a:r>
              <a:rPr lang="en-US" sz="2400" dirty="0" err="1"/>
              <a:t>rmi</a:t>
            </a:r>
            <a:r>
              <a:rPr lang="en-US" sz="2400" dirty="0"/>
              <a:t> ACCOUNTNAME/IMAGENAME:TAG</a:t>
            </a:r>
          </a:p>
          <a:p>
            <a:endParaRPr lang="en-US" sz="2400" dirty="0"/>
          </a:p>
          <a:p>
            <a:r>
              <a:rPr lang="en-US" sz="2400" dirty="0"/>
              <a:t>$ </a:t>
            </a:r>
            <a:r>
              <a:rPr lang="en-US" sz="2400" dirty="0" err="1"/>
              <a:t>docker</a:t>
            </a:r>
            <a:r>
              <a:rPr lang="en-US" sz="2400" dirty="0"/>
              <a:t> build –t ACCOUNTNAME/IMAGENAME:TAG . </a:t>
            </a:r>
            <a:br>
              <a:rPr lang="en-US" sz="2400" dirty="0"/>
            </a:br>
            <a:endParaRPr lang="en-US" sz="2400" dirty="0"/>
          </a:p>
          <a:p>
            <a:r>
              <a:rPr lang="en-US" sz="2400" dirty="0"/>
              <a:t>$ </a:t>
            </a:r>
            <a:r>
              <a:rPr lang="en-US" sz="2400" dirty="0" err="1"/>
              <a:t>docker</a:t>
            </a:r>
            <a:r>
              <a:rPr lang="en-US" sz="2400" dirty="0"/>
              <a:t> push ACCOUNTNAME/IMAGENAME:TAG</a:t>
            </a:r>
          </a:p>
        </p:txBody>
      </p:sp>
    </p:spTree>
    <p:extLst>
      <p:ext uri="{BB962C8B-B14F-4D97-AF65-F5344CB8AC3E}">
        <p14:creationId xmlns:p14="http://schemas.microsoft.com/office/powerpoint/2010/main" val="5929341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Dockerfile – Linux Example</a:t>
            </a:r>
            <a:endParaRPr lang="en-US" dirty="0"/>
          </a:p>
        </p:txBody>
      </p:sp>
      <p:sp>
        <p:nvSpPr>
          <p:cNvPr id="16" name="Text Placeholder 15"/>
          <p:cNvSpPr>
            <a:spLocks noGrp="1"/>
          </p:cNvSpPr>
          <p:nvPr>
            <p:ph type="body" sz="quarter" idx="10"/>
          </p:nvPr>
        </p:nvSpPr>
        <p:spPr/>
        <p:txBody>
          <a:bodyPr/>
          <a:lstStyle/>
          <a:p>
            <a:endParaRPr lang="en-US"/>
          </a:p>
        </p:txBody>
      </p:sp>
      <p:sp>
        <p:nvSpPr>
          <p:cNvPr id="13" name="Text Placeholder 12"/>
          <p:cNvSpPr>
            <a:spLocks noGrp="1"/>
          </p:cNvSpPr>
          <p:nvPr>
            <p:ph type="body" sz="quarter" idx="11"/>
          </p:nvPr>
        </p:nvSpPr>
        <p:spPr>
          <a:xfrm>
            <a:off x="7921627" y="1212848"/>
            <a:ext cx="4240211" cy="5256213"/>
          </a:xfrm>
        </p:spPr>
        <p:txBody>
          <a:bodyPr/>
          <a:lstStyle/>
          <a:p>
            <a:r>
              <a:rPr lang="en-US" dirty="0"/>
              <a:t>Instructions on how to build a Docker image</a:t>
            </a:r>
          </a:p>
          <a:p>
            <a:endParaRPr lang="en-US" dirty="0"/>
          </a:p>
          <a:p>
            <a:r>
              <a:rPr lang="en-US" dirty="0"/>
              <a:t>Looks very similar to “native” commands</a:t>
            </a:r>
          </a:p>
          <a:p>
            <a:endParaRPr lang="en-US" dirty="0"/>
          </a:p>
          <a:p>
            <a:r>
              <a:rPr lang="en-US" dirty="0"/>
              <a:t>Important to optimize your </a:t>
            </a:r>
            <a:r>
              <a:rPr lang="en-US" dirty="0" err="1"/>
              <a:t>Dockerfile</a:t>
            </a:r>
            <a:endParaRPr lang="en-US" dirty="0"/>
          </a:p>
          <a:p>
            <a:endParaRPr lang="en-US" dirty="0"/>
          </a:p>
          <a:p>
            <a:endParaRPr lang="en-US" dirty="0"/>
          </a:p>
          <a:p>
            <a:endParaRPr lang="en-US" dirty="0"/>
          </a:p>
        </p:txBody>
      </p:sp>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98437" y="1212848"/>
            <a:ext cx="7646988" cy="5099050"/>
          </a:xfrm>
          <a:prstGeom prst="rect">
            <a:avLst/>
          </a:prstGeom>
        </p:spPr>
      </p:pic>
    </p:spTree>
    <p:extLst>
      <p:ext uri="{BB962C8B-B14F-4D97-AF65-F5344CB8AC3E}">
        <p14:creationId xmlns:p14="http://schemas.microsoft.com/office/powerpoint/2010/main" val="41855130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630a2e83-186a-4a0f-ab27-bee8a8096abc"/>
    <ds:schemaRef ds:uri="http://purl.org/dc/elements/1.1/"/>
    <ds:schemaRef ds:uri="http://www.w3.org/XML/1998/namespace"/>
    <ds:schemaRef ds:uri="http://schemas.microsoft.com/office/2006/metadata/properties"/>
    <ds:schemaRef ds:uri="http://purl.org/dc/dcmitype/"/>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600</TotalTime>
  <Words>1696</Words>
  <Application>Microsoft Office PowerPoint</Application>
  <PresentationFormat>Custom</PresentationFormat>
  <Paragraphs>346</Paragraphs>
  <Slides>39</Slides>
  <Notes>21</Notes>
  <HiddenSlides>8</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39</vt:i4>
      </vt:variant>
    </vt:vector>
  </HeadingPairs>
  <TitlesOfParts>
    <vt:vector size="50" baseType="lpstr">
      <vt:lpstr>Arial</vt:lpstr>
      <vt:lpstr>Calibri</vt:lpstr>
      <vt:lpstr>Consolas</vt:lpstr>
      <vt:lpstr>Segoe</vt:lpstr>
      <vt:lpstr>Segoe UI</vt:lpstr>
      <vt:lpstr>Segoe UI Light</vt:lpstr>
      <vt:lpstr>Segoe UI Semibold</vt:lpstr>
      <vt:lpstr>Segoe UI Semilight</vt:lpstr>
      <vt:lpstr>Wingdings</vt:lpstr>
      <vt:lpstr>WHITE TEMPLATE</vt:lpstr>
      <vt:lpstr>COLOR TEMPLATE</vt:lpstr>
      <vt:lpstr>Module 7: Other Cloud Building Blocks</vt:lpstr>
      <vt:lpstr>Agenda</vt:lpstr>
      <vt:lpstr>Introduction to Containers</vt:lpstr>
      <vt:lpstr>Monoliths to microservices</vt:lpstr>
      <vt:lpstr>VM to Container Comparison</vt:lpstr>
      <vt:lpstr>Container workflow</vt:lpstr>
      <vt:lpstr>Docker Vocabulary 101</vt:lpstr>
      <vt:lpstr>Basic Docker Commands</vt:lpstr>
      <vt:lpstr>Dockerfile – Linux Example</vt:lpstr>
      <vt:lpstr>Dockerfile – Windows Example</vt:lpstr>
      <vt:lpstr>Demo</vt:lpstr>
      <vt:lpstr>Windows Server Containers</vt:lpstr>
      <vt:lpstr>Hyper-V Containers</vt:lpstr>
      <vt:lpstr>Cognitive</vt:lpstr>
      <vt:lpstr>Microsoft Cognitive Services Give your apps  a human side</vt:lpstr>
      <vt:lpstr>Cognitive Services Demos</vt:lpstr>
      <vt:lpstr>Bot Framework</vt:lpstr>
      <vt:lpstr>PowerPoint Presentation</vt:lpstr>
      <vt:lpstr>Bot Framework Components </vt:lpstr>
      <vt:lpstr>Bot Builder SDK</vt:lpstr>
      <vt:lpstr>Supported Channels</vt:lpstr>
      <vt:lpstr>Demo Bots</vt:lpstr>
      <vt:lpstr>My Org Bot – Vacation Reporting</vt:lpstr>
      <vt:lpstr>Getting Started with Azure Bot  www.botframework.com github.com/Microsoft/BotBuilder</vt:lpstr>
      <vt:lpstr>Office APIs</vt:lpstr>
      <vt:lpstr>Skype for Business</vt:lpstr>
      <vt:lpstr>Engage users through conversations</vt:lpstr>
      <vt:lpstr>Line of Business App Integration</vt:lpstr>
      <vt:lpstr>Remote Advisor: Client  Advisor</vt:lpstr>
      <vt:lpstr>Remote Advisor: Mobility</vt:lpstr>
      <vt:lpstr>Remote Advisor: Agent Experience</vt:lpstr>
      <vt:lpstr>Skype Developer Platform Design</vt:lpstr>
      <vt:lpstr>References</vt:lpstr>
      <vt:lpstr>OneNote API</vt:lpstr>
      <vt:lpstr>OneNote Extensibility Scenarios</vt:lpstr>
      <vt:lpstr>Embed Interactive Web Objects into Canvas </vt:lpstr>
      <vt:lpstr>OneNote HTTP REST APIs</vt:lpstr>
      <vt:lpstr>Further Reading</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Israel Vega Jr.</cp:lastModifiedBy>
  <cp:revision>49</cp:revision>
  <dcterms:created xsi:type="dcterms:W3CDTF">2016-10-04T22:06:48Z</dcterms:created>
  <dcterms:modified xsi:type="dcterms:W3CDTF">2017-01-03T23:18:25Z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